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26"/>
  </p:notesMasterIdLst>
  <p:sldIdLst>
    <p:sldId id="280" r:id="rId2"/>
    <p:sldId id="333" r:id="rId3"/>
    <p:sldId id="334" r:id="rId4"/>
    <p:sldId id="335" r:id="rId5"/>
    <p:sldId id="422" r:id="rId6"/>
    <p:sldId id="423" r:id="rId7"/>
    <p:sldId id="424" r:id="rId8"/>
    <p:sldId id="426" r:id="rId9"/>
    <p:sldId id="425" r:id="rId10"/>
    <p:sldId id="428" r:id="rId11"/>
    <p:sldId id="427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38" r:id="rId22"/>
    <p:sldId id="351" r:id="rId23"/>
    <p:sldId id="352" r:id="rId24"/>
    <p:sldId id="309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245928E-1521-43E0-ACEF-F0AA68BE126A}">
          <p14:sldIdLst>
            <p14:sldId id="280"/>
            <p14:sldId id="333"/>
            <p14:sldId id="334"/>
            <p14:sldId id="335"/>
            <p14:sldId id="422"/>
            <p14:sldId id="423"/>
            <p14:sldId id="424"/>
            <p14:sldId id="426"/>
            <p14:sldId id="425"/>
            <p14:sldId id="428"/>
            <p14:sldId id="427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351"/>
            <p14:sldId id="352"/>
            <p14:sldId id="309"/>
          </p14:sldIdLst>
        </p14:section>
        <p14:section name="无标题节" id="{0238D4D4-BE3F-4E72-886C-B584144F5DD3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00"/>
    <a:srgbClr val="33CC33"/>
    <a:srgbClr val="DDDDDD"/>
    <a:srgbClr val="A50021"/>
    <a:srgbClr val="FFCCCC"/>
    <a:srgbClr val="DFEBED"/>
    <a:srgbClr val="CCECFF"/>
    <a:srgbClr val="FF9933"/>
    <a:srgbClr val="BFE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4834" autoAdjust="0"/>
  </p:normalViewPr>
  <p:slideViewPr>
    <p:cSldViewPr snapToGrid="0">
      <p:cViewPr varScale="1">
        <p:scale>
          <a:sx n="67" d="100"/>
          <a:sy n="67" d="100"/>
        </p:scale>
        <p:origin x="-15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98"/>
    </p:cViewPr>
  </p:sorterViewPr>
  <p:notesViewPr>
    <p:cSldViewPr snapToGrid="0" showGuides="1">
      <p:cViewPr varScale="1">
        <p:scale>
          <a:sx n="54" d="100"/>
          <a:sy n="54" d="100"/>
        </p:scale>
        <p:origin x="-288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FE78F-58BC-423A-A341-D0065C580108}" type="datetimeFigureOut">
              <a:rPr lang="zh-CN" altLang="en-US" smtClean="0"/>
              <a:pPr/>
              <a:t>2019/3/8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B1CD8-9F96-4F1D-A5B8-2D9E0ECCEB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91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此页可以删除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09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070056"/>
            <a:ext cx="78867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628650" y="5034521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28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277091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238959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1891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8250027" y="313202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2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443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160">
          <p15:clr>
            <a:srgbClr val="FBAE40"/>
          </p15:clr>
        </p15:guide>
        <p15:guide id="2" pos="389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6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单击此处编辑标题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 userDrawn="1"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2239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160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8250027" y="313202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6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2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 userDrawn="1"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48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160">
          <p15:clr>
            <a:srgbClr val="FBAE40"/>
          </p15:clr>
        </p15:guide>
        <p15:guide id="2" pos="3895">
          <p15:clr>
            <a:srgbClr val="FBAE40"/>
          </p15:clr>
        </p15:guide>
        <p15:guide id="3" pos="519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1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4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469125" y="5245248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5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单击此处添加日期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0998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21">
          <p15:clr>
            <a:srgbClr val="FBAE40"/>
          </p15:clr>
        </p15:guide>
        <p15:guide id="3" pos="29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3808DF-ED7F-4540-824D-88B617289CB4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CD0746-B774-4183-9CC3-F40D3C15E19B}" type="datetime1">
              <a:rPr lang="zh-CN" altLang="en-US"/>
              <a:pPr/>
              <a:t>2019/3/8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8DC5C67-3150-4794-A954-83937D5EC0EE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33736" y="1354082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83976" y="250798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977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697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8697601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z="1200" smtClean="0"/>
              <a:pPr lvl="0"/>
              <a:t>‹#›</a:t>
            </a:fld>
            <a:endParaRPr lang="zh-CN" altLang="en-US" sz="1200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  <p:sp>
        <p:nvSpPr>
          <p:cNvPr id="16" name="文本框 15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>
            <a:spLocks/>
          </p:cNvSpPr>
          <p:nvPr userDrawn="1"/>
        </p:nvSpPr>
        <p:spPr>
          <a:xfrm>
            <a:off x="8697600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7628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4" y="6100773"/>
            <a:ext cx="1958547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accent1"/>
                </a:solidFill>
                <a:effectLst>
                  <a:glow rad="25400">
                    <a:srgbClr val="BFE2F3"/>
                  </a:glo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9144000" cy="5181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3" y="6100771"/>
            <a:ext cx="1958547" cy="5184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924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167">
          <p15:clr>
            <a:srgbClr val="FBAE40"/>
          </p15:clr>
        </p15:guide>
        <p15:guide id="2" pos="153">
          <p15:clr>
            <a:srgbClr val="FBAE40"/>
          </p15:clr>
        </p15:guide>
        <p15:guide id="3" pos="5556" userDrawn="1">
          <p15:clr>
            <a:srgbClr val="FBAE40"/>
          </p15:clr>
        </p15:guide>
        <p15:guide id="4" pos="2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24408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404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5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8696566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z="1200" smtClean="0"/>
              <a:pPr lvl="0"/>
              <a:t>‹#›</a:t>
            </a:fld>
            <a:endParaRPr lang="zh-CN" altLang="en-US" sz="1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>
            <a:spLocks/>
          </p:cNvSpPr>
          <p:nvPr userDrawn="1"/>
        </p:nvSpPr>
        <p:spPr>
          <a:xfrm>
            <a:off x="8696565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072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438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文本框 4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601" y="313202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4775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33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>
                <a:solidFill>
                  <a:schemeClr val="accent1"/>
                </a:solidFill>
              </a:rPr>
              <a:t>单击此处编辑母版标题样式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69" y="807632"/>
            <a:ext cx="8340421" cy="586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 userDrawn="1"/>
        </p:nvSpPr>
        <p:spPr>
          <a:xfrm>
            <a:off x="323850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chemeClr val="accent1"/>
                </a:solidFill>
              </a:rPr>
              <a:t>单击此处编辑母版标题样式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87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3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 txBox="1">
            <a:spLocks/>
          </p:cNvSpPr>
          <p:nvPr/>
        </p:nvSpPr>
        <p:spPr>
          <a:xfrm>
            <a:off x="88900" y="3094421"/>
            <a:ext cx="9055100" cy="171836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itchFamily="34" charset="-122"/>
                <a:ea typeface="微软雅黑" pitchFamily="34" charset="-122"/>
                <a:sym typeface="华文琥珀" pitchFamily="2" charset="-122"/>
              </a:rPr>
              <a:t>实验十 心血管系统和血液系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sym typeface="华文琥珀" pitchFamily="2" charset="-122"/>
              </a:rPr>
              <a:t>统的组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  <a:sym typeface="华文琥珀" pitchFamily="2" charset="-122"/>
              </a:rPr>
              <a:t>织学观察</a:t>
            </a:r>
            <a:endParaRPr lang="zh-CN" altLang="en-US" sz="3200" dirty="0" smtClean="0">
              <a:latin typeface="微软雅黑" pitchFamily="34" charset="-122"/>
              <a:ea typeface="微软雅黑" pitchFamily="34" charset="-122"/>
              <a:sym typeface="华文琥珀" pitchFamily="2" charset="-122"/>
            </a:endParaRPr>
          </a:p>
        </p:txBody>
      </p:sp>
      <p:sp>
        <p:nvSpPr>
          <p:cNvPr id="5" name="副标题 2"/>
          <p:cNvSpPr txBox="1">
            <a:spLocks noChangeArrowheads="1"/>
          </p:cNvSpPr>
          <p:nvPr/>
        </p:nvSpPr>
        <p:spPr>
          <a:xfrm>
            <a:off x="1087438" y="5357814"/>
            <a:ext cx="7345362" cy="1060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350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eorgia" pitchFamily="18" charset="0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方正姚体" pitchFamily="2" charset="-122"/>
              </a:rPr>
              <a:t>杨志彪</a:t>
            </a:r>
          </a:p>
        </p:txBody>
      </p:sp>
    </p:spTree>
    <p:extLst>
      <p:ext uri="{BB962C8B-B14F-4D97-AF65-F5344CB8AC3E}">
        <p14:creationId xmlns:p14="http://schemas.microsoft.com/office/powerpoint/2010/main" val="153538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630" y="2864099"/>
            <a:ext cx="1964533" cy="5220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中型</a:t>
            </a:r>
            <a:r>
              <a:rPr lang="zh-CN" altLang="en-US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动脉</a:t>
            </a:r>
            <a:endParaRPr lang="en-US" altLang="zh-CN" sz="40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194" name="Picture 2" descr="C:\Users\Administrator\Desktop\兽医综合实验\心血管PPT\动脉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237" y="712319"/>
            <a:ext cx="6538725" cy="597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93230" y="735261"/>
            <a:ext cx="2821784" cy="579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中</a:t>
            </a: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型静脉</a:t>
            </a: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218" name="Picture 2" descr="C:\Users\Administrator\Desktop\兽医综合实验\心血管PPT\静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3" y="1414465"/>
            <a:ext cx="7319963" cy="52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75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7287" y="835274"/>
            <a:ext cx="2821784" cy="579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中型动脉</a:t>
            </a: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42" name="Picture 2" descr="C:\Users\Administrator\Desktop\兽医综合实验\心血管PPT\动静脉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6"/>
          <a:stretch/>
        </p:blipFill>
        <p:spPr bwMode="auto">
          <a:xfrm>
            <a:off x="0" y="1633537"/>
            <a:ext cx="9144000" cy="509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845974" y="873373"/>
            <a:ext cx="2821784" cy="5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中型静脉</a:t>
            </a: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207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763837"/>
            <a:ext cx="8943976" cy="1136402"/>
          </a:xfrm>
        </p:spPr>
        <p:txBody>
          <a:bodyPr>
            <a:normAutofit fontScale="47500" lnSpcReduction="20000"/>
          </a:bodyPr>
          <a:lstStyle/>
          <a:p>
            <a:r>
              <a:rPr lang="zh-CN" altLang="en-US" sz="6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血液：</a:t>
            </a:r>
            <a:r>
              <a:rPr lang="zh-CN" altLang="en-US" sz="4500" b="1" dirty="0" smtClean="0">
                <a:latin typeface="微软雅黑" pitchFamily="34" charset="-122"/>
                <a:ea typeface="微软雅黑" pitchFamily="34" charset="-122"/>
              </a:rPr>
              <a:t>哺</a:t>
            </a:r>
            <a:r>
              <a:rPr lang="zh-CN" altLang="en-US" sz="4500" b="1" dirty="0">
                <a:latin typeface="微软雅黑" pitchFamily="34" charset="-122"/>
                <a:ea typeface="微软雅黑" pitchFamily="34" charset="-122"/>
              </a:rPr>
              <a:t>乳动物血细胞主要由红细胞、中性粒细胞、嗜酸性粒细胞、嗜碱性粒细胞、淋巴细胞、单核细胞以及血小板组成。</a:t>
            </a:r>
          </a:p>
          <a:p>
            <a:endParaRPr lang="en-US" altLang="zh-CN" sz="45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6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6" y="1652584"/>
            <a:ext cx="6396039" cy="510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0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763837"/>
            <a:ext cx="8943976" cy="1136402"/>
          </a:xfrm>
        </p:spPr>
        <p:txBody>
          <a:bodyPr>
            <a:normAutofit fontScale="47500" lnSpcReduction="20000"/>
          </a:bodyPr>
          <a:lstStyle/>
          <a:p>
            <a:r>
              <a:rPr lang="zh-CN" altLang="en-US" sz="6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红细胞：</a:t>
            </a:r>
            <a:r>
              <a:rPr lang="zh-CN" altLang="en-US" sz="4500" b="1" dirty="0">
                <a:latin typeface="微软雅黑" pitchFamily="34" charset="-122"/>
                <a:ea typeface="微软雅黑" pitchFamily="34" charset="-122"/>
              </a:rPr>
              <a:t>成熟的红细胞内无细胞核、细胞器，胞体呈双凹圆盘形。胞质内充满了血红蛋白，嗜酸性着色，中央染色较浅，周缘较深。</a:t>
            </a:r>
          </a:p>
          <a:p>
            <a:endParaRPr lang="en-US" altLang="zh-CN" sz="45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6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290" name="Picture 2" descr="C:\Users\Administrator\Desktop\兽医综合实验\心血管PPT\红细胞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747837"/>
            <a:ext cx="6110288" cy="468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1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763837"/>
            <a:ext cx="8943976" cy="1136402"/>
          </a:xfrm>
        </p:spPr>
        <p:txBody>
          <a:bodyPr>
            <a:normAutofit fontScale="47500" lnSpcReduction="20000"/>
          </a:bodyPr>
          <a:lstStyle/>
          <a:p>
            <a:r>
              <a:rPr lang="zh-CN" altLang="en-US" sz="6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中性粒细胞</a:t>
            </a:r>
            <a:r>
              <a:rPr lang="zh-CN" altLang="en-US" sz="6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4500" b="1" dirty="0">
                <a:latin typeface="微软雅黑" pitchFamily="34" charset="-122"/>
                <a:ea typeface="微软雅黑" pitchFamily="34" charset="-122"/>
              </a:rPr>
              <a:t>细胞呈球形。胞质着色浅淡，胞质内的颗粒细小，光镜下不明显。胞核深染，形态多样，多为杆状核或分页核。</a:t>
            </a:r>
          </a:p>
          <a:p>
            <a:endParaRPr lang="en-US" altLang="zh-CN" sz="45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6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314" name="Picture 2" descr="C:\Users\Administrator\Desktop\兽医综合实验\心血管PPT\中性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7" y="1862138"/>
            <a:ext cx="614362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6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763837"/>
            <a:ext cx="8943976" cy="1136402"/>
          </a:xfrm>
        </p:spPr>
        <p:txBody>
          <a:bodyPr>
            <a:normAutofit fontScale="47500" lnSpcReduction="20000"/>
          </a:bodyPr>
          <a:lstStyle/>
          <a:p>
            <a:r>
              <a:rPr lang="zh-CN" altLang="en-US" sz="6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嗜酸性粒细胞</a:t>
            </a:r>
            <a:r>
              <a:rPr lang="zh-CN" altLang="en-US" sz="6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4500" b="1" dirty="0">
                <a:latin typeface="微软雅黑" pitchFamily="34" charset="-122"/>
                <a:ea typeface="微软雅黑" pitchFamily="34" charset="-122"/>
              </a:rPr>
              <a:t>细胞呈球形，胞体较大。胞质内充满粗大、均匀、呈橘红色并略带折光性的嗜酸性颗粒，胞核呈分页状。</a:t>
            </a:r>
          </a:p>
          <a:p>
            <a:endParaRPr lang="en-US" altLang="zh-CN" sz="45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6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338" name="Picture 2" descr="C:\Users\Administrator\Desktop\兽医综合实验\心血管PPT\嗜酸性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2105024"/>
            <a:ext cx="8492682" cy="38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4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" y="763837"/>
            <a:ext cx="9144001" cy="1507876"/>
          </a:xfrm>
        </p:spPr>
        <p:txBody>
          <a:bodyPr>
            <a:normAutofit fontScale="55000" lnSpcReduction="20000"/>
          </a:bodyPr>
          <a:lstStyle/>
          <a:p>
            <a:r>
              <a:rPr lang="zh-CN" altLang="en-US" sz="6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嗜碱性粒细胞</a:t>
            </a:r>
            <a:r>
              <a:rPr lang="zh-CN" altLang="en-US" sz="6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4500" b="1" dirty="0">
                <a:latin typeface="微软雅黑" pitchFamily="34" charset="-122"/>
                <a:ea typeface="微软雅黑" pitchFamily="34" charset="-122"/>
              </a:rPr>
              <a:t>细胞呈球形。胞质内含有大小不等、分布不均匀、强碱性着色的颗粒，覆盖在胞核上并将其掩盖，胞核呈分页状、</a:t>
            </a:r>
            <a:r>
              <a:rPr lang="en-US" altLang="zh-CN" sz="4500" b="1" dirty="0">
                <a:latin typeface="微软雅黑" pitchFamily="34" charset="-122"/>
                <a:ea typeface="微软雅黑" pitchFamily="34" charset="-122"/>
              </a:rPr>
              <a:t>S</a:t>
            </a:r>
            <a:r>
              <a:rPr lang="zh-CN" altLang="en-US" sz="4500" b="1" dirty="0">
                <a:latin typeface="微软雅黑" pitchFamily="34" charset="-122"/>
                <a:ea typeface="微软雅黑" pitchFamily="34" charset="-122"/>
              </a:rPr>
              <a:t>形或不规则，着色较嗜酸性粒颗粒浅。</a:t>
            </a:r>
          </a:p>
          <a:p>
            <a:endParaRPr lang="en-US" altLang="zh-CN" sz="45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6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362" name="Picture 2" descr="C:\Users\Administrator\Desktop\兽医综合实验\心血管PPT\嗜碱性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95499"/>
            <a:ext cx="8985839" cy="440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" y="763837"/>
            <a:ext cx="9144001" cy="1507876"/>
          </a:xfrm>
        </p:spPr>
        <p:txBody>
          <a:bodyPr>
            <a:normAutofit fontScale="55000" lnSpcReduction="20000"/>
          </a:bodyPr>
          <a:lstStyle/>
          <a:p>
            <a:r>
              <a:rPr lang="zh-CN" altLang="en-US" sz="6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淋巴细胞</a:t>
            </a:r>
            <a:r>
              <a:rPr lang="zh-CN" altLang="en-US" sz="6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4500" b="1" dirty="0">
                <a:latin typeface="微软雅黑" pitchFamily="34" charset="-122"/>
                <a:ea typeface="微软雅黑" pitchFamily="34" charset="-122"/>
              </a:rPr>
              <a:t>胞体呈圆形或椭圆形、大小不等。胞核呈豆形，占细胞的大部分，一侧有小凹陷，染色质致密呈块状，胞质很少，染成蔚蓝色。</a:t>
            </a:r>
          </a:p>
          <a:p>
            <a:endParaRPr lang="en-US" altLang="zh-CN" sz="45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6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386" name="Picture 2" descr="C:\Users\Administrator\Desktop\兽医综合实验\心血管PPT\淋巴细胞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1" y="2247900"/>
            <a:ext cx="6753225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59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" y="763837"/>
            <a:ext cx="9144001" cy="1507876"/>
          </a:xfrm>
        </p:spPr>
        <p:txBody>
          <a:bodyPr>
            <a:normAutofit fontScale="55000" lnSpcReduction="20000"/>
          </a:bodyPr>
          <a:lstStyle/>
          <a:p>
            <a:r>
              <a:rPr lang="zh-CN" altLang="en-US" sz="6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单核细胞</a:t>
            </a:r>
            <a:r>
              <a:rPr lang="zh-CN" altLang="en-US" sz="6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4500" b="1" dirty="0">
                <a:latin typeface="微软雅黑" pitchFamily="34" charset="-122"/>
                <a:ea typeface="微软雅黑" pitchFamily="34" charset="-122"/>
              </a:rPr>
              <a:t>白细胞中体积最大的细胞。胞体呈圆形或椭圆形。胞核呈马蹄形，核常偏位，染色质着色较浅，胞质丰富，呈灰蓝色。</a:t>
            </a:r>
          </a:p>
          <a:p>
            <a:endParaRPr lang="en-US" altLang="zh-CN" sz="45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6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410" name="Picture 2" descr="C:\Users\Administrator\Desktop\兽医综合实验\心血管PPT\单核细胞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"/>
          <a:stretch/>
        </p:blipFill>
        <p:spPr bwMode="auto">
          <a:xfrm>
            <a:off x="0" y="2400298"/>
            <a:ext cx="9144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5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450501" y="850899"/>
            <a:ext cx="8261350" cy="1039812"/>
          </a:xfrm>
          <a:prstGeom prst="rect">
            <a:avLst/>
          </a:prstGeom>
          <a:ln/>
        </p:spPr>
        <p:txBody>
          <a:bodyPr/>
          <a:lstStyle/>
          <a:p>
            <a:pPr algn="ctr"/>
            <a:r>
              <a:rPr lang="zh-CN" altLang="en-US" sz="5400" b="1" dirty="0">
                <a:latin typeface="微软雅黑" pitchFamily="34" charset="-122"/>
                <a:ea typeface="微软雅黑" pitchFamily="34" charset="-122"/>
                <a:sym typeface="华文隶书" pitchFamily="2" charset="-122"/>
              </a:rPr>
              <a:t>实验目的</a:t>
            </a:r>
            <a:endParaRPr lang="zh-CN" altLang="en-US" sz="5400" dirty="0">
              <a:latin typeface="微软雅黑" pitchFamily="34" charset="-122"/>
              <a:ea typeface="微软雅黑" pitchFamily="34" charset="-122"/>
              <a:sym typeface="华文隶书" pitchFamily="2" charset="-122"/>
            </a:endParaRPr>
          </a:p>
        </p:txBody>
      </p:sp>
      <p:sp>
        <p:nvSpPr>
          <p:cNvPr id="6147" name="内容占位符 2"/>
          <p:cNvSpPr>
            <a:spLocks noGrp="1" noChangeArrowheads="1"/>
          </p:cNvSpPr>
          <p:nvPr>
            <p:ph idx="4294967295"/>
          </p:nvPr>
        </p:nvSpPr>
        <p:spPr bwMode="auto">
          <a:xfrm>
            <a:off x="721941" y="1749241"/>
            <a:ext cx="7964859" cy="2336519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marL="114300" indent="0">
              <a:buFont typeface="Arial" pitchFamily="34" charset="0"/>
              <a:buNone/>
            </a:pP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掌</a:t>
            </a: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握心肌、中型动静脉、血液的</a:t>
            </a: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组织结构及与功能的关系。</a:t>
            </a:r>
          </a:p>
        </p:txBody>
      </p:sp>
      <p:pic>
        <p:nvPicPr>
          <p:cNvPr id="4098" name="Picture 2" descr="C:\Users\Administrator\Desktop\兽医综合实验\心血管PPT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1929"/>
            <a:ext cx="2886739" cy="222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esktop\兽医综合实验\心血管PPT\动脉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"/>
          <a:stretch/>
        </p:blipFill>
        <p:spPr bwMode="auto">
          <a:xfrm>
            <a:off x="3030278" y="3961928"/>
            <a:ext cx="3343275" cy="222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istrator\Desktop\兽医综合实验\心血管PPT\血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95" y="3914302"/>
            <a:ext cx="2661805" cy="22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" y="763837"/>
            <a:ext cx="9144001" cy="1507876"/>
          </a:xfrm>
        </p:spPr>
        <p:txBody>
          <a:bodyPr>
            <a:normAutofit fontScale="47500" lnSpcReduction="20000"/>
          </a:bodyPr>
          <a:lstStyle/>
          <a:p>
            <a:r>
              <a:rPr lang="zh-CN" altLang="en-US" sz="6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血小板</a:t>
            </a:r>
            <a:r>
              <a:rPr lang="zh-CN" altLang="en-US" sz="6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4500" b="1" dirty="0">
                <a:latin typeface="微软雅黑" pitchFamily="34" charset="-122"/>
                <a:ea typeface="微软雅黑" pitchFamily="34" charset="-122"/>
              </a:rPr>
              <a:t>骨髓中巨核细胞脱离下来的胞质小块，无细胞核，表面有完整的细胞膜。胞体很小，呈双凸扁盘状。中央部分有着蓝紫色的颗粒，周边部呈均质浅蓝色。血涂片中血小板常成簇成群分布。</a:t>
            </a:r>
          </a:p>
          <a:p>
            <a:endParaRPr lang="en-US" altLang="zh-CN" sz="45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6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434" name="Picture 2" descr="C:\Users\Administrator\Desktop\兽医综合实验\心血管PPT\血小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6" y="2100263"/>
            <a:ext cx="7029451" cy="461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4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763837"/>
            <a:ext cx="8958264" cy="850651"/>
          </a:xfrm>
        </p:spPr>
        <p:txBody>
          <a:bodyPr>
            <a:normAutofit fontScale="62500" lnSpcReduction="20000"/>
          </a:bodyPr>
          <a:lstStyle/>
          <a:p>
            <a:r>
              <a:rPr lang="zh-CN" altLang="en-US" sz="4500" b="1" dirty="0" smtClean="0">
                <a:latin typeface="微软雅黑" pitchFamily="34" charset="-122"/>
                <a:ea typeface="微软雅黑" pitchFamily="34" charset="-122"/>
              </a:rPr>
              <a:t>禽</a:t>
            </a:r>
            <a:r>
              <a:rPr lang="zh-CN" altLang="en-US" sz="4500" b="1" dirty="0">
                <a:latin typeface="微软雅黑" pitchFamily="34" charset="-122"/>
                <a:ea typeface="微软雅黑" pitchFamily="34" charset="-122"/>
              </a:rPr>
              <a:t>类血细胞主要由红细胞、中性粒细胞</a:t>
            </a:r>
            <a:r>
              <a:rPr lang="zh-CN" altLang="en-US" sz="4500" b="1" dirty="0" smtClean="0">
                <a:latin typeface="微软雅黑" pitchFamily="34" charset="-122"/>
                <a:ea typeface="微软雅黑" pitchFamily="34" charset="-122"/>
              </a:rPr>
              <a:t>、凝血细胞组</a:t>
            </a:r>
            <a:r>
              <a:rPr lang="zh-CN" altLang="en-US" sz="4500" b="1" dirty="0">
                <a:latin typeface="微软雅黑" pitchFamily="34" charset="-122"/>
                <a:ea typeface="微软雅黑" pitchFamily="34" charset="-122"/>
              </a:rPr>
              <a:t>成。</a:t>
            </a:r>
          </a:p>
          <a:p>
            <a:endParaRPr lang="en-US" altLang="zh-CN" sz="45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6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1" y="1376360"/>
            <a:ext cx="7008055" cy="52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3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123826" y="1206500"/>
            <a:ext cx="8261350" cy="1038225"/>
          </a:xfrm>
          <a:prstGeom prst="rect">
            <a:avLst/>
          </a:prstGeom>
          <a:ln/>
        </p:spPr>
        <p:txBody>
          <a:bodyPr/>
          <a:lstStyle/>
          <a:p>
            <a:pPr algn="ctr"/>
            <a:r>
              <a:rPr lang="zh-CN" altLang="en-US" sz="4400" b="1" dirty="0">
                <a:latin typeface="微软雅黑" pitchFamily="34" charset="-122"/>
                <a:ea typeface="微软雅黑" pitchFamily="34" charset="-122"/>
                <a:sym typeface="华文隶书" pitchFamily="2" charset="-122"/>
              </a:rPr>
              <a:t>实验方法</a:t>
            </a:r>
          </a:p>
        </p:txBody>
      </p:sp>
      <p:sp>
        <p:nvSpPr>
          <p:cNvPr id="24579" name="内容占位符 2"/>
          <p:cNvSpPr>
            <a:spLocks noGrp="1" noChangeArrowheads="1"/>
          </p:cNvSpPr>
          <p:nvPr>
            <p:ph idx="4294967295"/>
          </p:nvPr>
        </p:nvSpPr>
        <p:spPr bwMode="auto">
          <a:xfrm>
            <a:off x="457200" y="2333626"/>
            <a:ext cx="8229600" cy="2266950"/>
          </a:xfrm>
          <a:prstGeom prst="rect">
            <a:avLst/>
          </a:prstGeom>
          <a:noFill/>
          <a:ln/>
        </p:spPr>
        <p:txBody>
          <a:bodyPr/>
          <a:lstStyle/>
          <a:p>
            <a:pPr marL="11430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2800" b="1" dirty="0">
                <a:latin typeface="微软雅黑" pitchFamily="34" charset="-122"/>
                <a:ea typeface="微软雅黑" pitchFamily="34" charset="-122"/>
                <a:sym typeface="方正姚体" pitchFamily="2" charset="-122"/>
              </a:rPr>
              <a:t>       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在高倍和低倍显微镜下观察动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物心肌、中型动静脉、血液的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组织结构，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同时用红蓝铅笔作图。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735017"/>
            <a:ext cx="8261350" cy="1039812"/>
          </a:xfrm>
          <a:prstGeom prst="rect">
            <a:avLst/>
          </a:prstGeom>
          <a:ln/>
        </p:spPr>
        <p:txBody>
          <a:bodyPr/>
          <a:lstStyle/>
          <a:p>
            <a:pPr algn="ctr"/>
            <a:r>
              <a:rPr lang="zh-CN" altLang="en-US" b="1" dirty="0">
                <a:latin typeface="微软雅黑" pitchFamily="34" charset="-122"/>
                <a:ea typeface="微软雅黑" pitchFamily="34" charset="-122"/>
                <a:sym typeface="华文隶书" pitchFamily="2" charset="-122"/>
              </a:rPr>
              <a:t>实验报告</a:t>
            </a:r>
            <a:endParaRPr lang="zh-CN" altLang="en-US" dirty="0">
              <a:latin typeface="微软雅黑" pitchFamily="34" charset="-122"/>
              <a:ea typeface="微软雅黑" pitchFamily="34" charset="-122"/>
              <a:sym typeface="华文隶书" pitchFamily="2" charset="-122"/>
            </a:endParaRPr>
          </a:p>
        </p:txBody>
      </p:sp>
      <p:sp>
        <p:nvSpPr>
          <p:cNvPr id="25603" name="内容占位符 2"/>
          <p:cNvSpPr>
            <a:spLocks noGrp="1" noChangeArrowheads="1"/>
          </p:cNvSpPr>
          <p:nvPr>
            <p:ph idx="4294967295"/>
          </p:nvPr>
        </p:nvSpPr>
        <p:spPr bwMode="auto">
          <a:xfrm>
            <a:off x="725488" y="2392363"/>
            <a:ext cx="6418262" cy="1584325"/>
          </a:xfrm>
          <a:prstGeom prst="rect">
            <a:avLst/>
          </a:prstGeom>
          <a:noFill/>
          <a:ln/>
        </p:spPr>
        <p:txBody>
          <a:bodyPr/>
          <a:lstStyle/>
          <a:p>
            <a:pPr marL="114300" indent="0">
              <a:buFont typeface="Arial" pitchFamily="34" charset="0"/>
              <a:buNone/>
            </a:pPr>
            <a:r>
              <a:rPr lang="en-US" sz="2800" dirty="0"/>
              <a:t>     </a:t>
            </a:r>
            <a:r>
              <a:rPr lang="zh-CN" altLang="en-US" sz="2800" b="1" dirty="0"/>
              <a:t>将观察到</a:t>
            </a:r>
            <a:r>
              <a:rPr lang="zh-CN" altLang="en-US" sz="2800" b="1" dirty="0" smtClean="0"/>
              <a:t>的组织结构作</a:t>
            </a:r>
            <a:r>
              <a:rPr lang="zh-CN" altLang="en-US" sz="2800" b="1" dirty="0"/>
              <a:t>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33975" y="2663276"/>
            <a:ext cx="2505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END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80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8866" y="895537"/>
            <a:ext cx="8229600" cy="1139825"/>
          </a:xfrm>
        </p:spPr>
        <p:txBody>
          <a:bodyPr/>
          <a:lstStyle/>
          <a:p>
            <a:pPr algn="ctr"/>
            <a:r>
              <a:rPr lang="zh-CN" altLang="zh-CN" b="1" dirty="0">
                <a:latin typeface="微软雅黑" pitchFamily="34" charset="-122"/>
                <a:ea typeface="微软雅黑" pitchFamily="34" charset="-122"/>
              </a:rPr>
              <a:t> </a:t>
            </a:r>
            <a:r>
              <a:rPr lang="zh-CN" b="1" dirty="0">
                <a:latin typeface="微软雅黑" pitchFamily="34" charset="-122"/>
                <a:ea typeface="微软雅黑" pitchFamily="34" charset="-122"/>
              </a:rPr>
              <a:t>实验内容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980" y="1952625"/>
            <a:ext cx="8229600" cy="4905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500" b="1" dirty="0">
                <a:solidFill>
                  <a:srgbClr val="FF0000"/>
                </a:solidFill>
                <a:ea typeface="黑体" pitchFamily="49" charset="-122"/>
              </a:rPr>
              <a:t>低倍</a:t>
            </a:r>
            <a:r>
              <a:rPr lang="zh-CN" altLang="en-US" sz="2500" b="1" dirty="0" smtClean="0">
                <a:solidFill>
                  <a:srgbClr val="FF0000"/>
                </a:solidFill>
                <a:ea typeface="黑体" pitchFamily="49" charset="-122"/>
              </a:rPr>
              <a:t>镜：</a:t>
            </a:r>
            <a:r>
              <a:rPr lang="zh-CN" altLang="en-US" sz="2500" b="1" dirty="0" smtClean="0">
                <a:solidFill>
                  <a:srgbClr val="0000FF"/>
                </a:solidFill>
                <a:ea typeface="黑体" pitchFamily="49" charset="-122"/>
              </a:rPr>
              <a:t>找</a:t>
            </a:r>
            <a:r>
              <a:rPr lang="zh-CN" altLang="en-US" sz="2500" b="1" dirty="0">
                <a:solidFill>
                  <a:srgbClr val="0000FF"/>
                </a:solidFill>
                <a:ea typeface="黑体" pitchFamily="49" charset="-122"/>
              </a:rPr>
              <a:t>到心肌、中型动静脉、血液的</a:t>
            </a:r>
            <a:r>
              <a:rPr lang="zh-CN" altLang="en-US" sz="2500" b="1" dirty="0">
                <a:solidFill>
                  <a:srgbClr val="0000FF"/>
                </a:solidFill>
                <a:ea typeface="黑体" pitchFamily="49" charset="-122"/>
              </a:rPr>
              <a:t>组织结构，观察整体结</a:t>
            </a:r>
            <a:r>
              <a:rPr lang="zh-CN" altLang="en-US" sz="2500" b="1" dirty="0" smtClean="0">
                <a:solidFill>
                  <a:srgbClr val="0000FF"/>
                </a:solidFill>
                <a:ea typeface="黑体" pitchFamily="49" charset="-122"/>
              </a:rPr>
              <a:t>构；</a:t>
            </a:r>
            <a:endParaRPr lang="en-US" altLang="zh-CN" sz="2500" b="1" dirty="0" smtClean="0">
              <a:solidFill>
                <a:srgbClr val="0000FF"/>
              </a:solidFill>
              <a:ea typeface="黑体" pitchFamily="49" charset="-122"/>
            </a:endParaRPr>
          </a:p>
          <a:p>
            <a:pPr>
              <a:lnSpc>
                <a:spcPct val="90000"/>
              </a:lnSpc>
            </a:pPr>
            <a:endParaRPr lang="en-US" altLang="zh-CN" sz="2500" b="1" dirty="0" smtClean="0">
              <a:solidFill>
                <a:srgbClr val="0000FF"/>
              </a:solidFill>
              <a:ea typeface="黑体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500" b="1" dirty="0" smtClean="0">
                <a:solidFill>
                  <a:srgbClr val="FF0000"/>
                </a:solidFill>
                <a:ea typeface="黑体" pitchFamily="49" charset="-122"/>
              </a:rPr>
              <a:t>高</a:t>
            </a:r>
            <a:r>
              <a:rPr lang="zh-CN" altLang="en-US" sz="2500" b="1" dirty="0">
                <a:solidFill>
                  <a:srgbClr val="FF0000"/>
                </a:solidFill>
                <a:ea typeface="黑体" pitchFamily="49" charset="-122"/>
              </a:rPr>
              <a:t>倍</a:t>
            </a:r>
            <a:r>
              <a:rPr lang="zh-CN" altLang="en-US" sz="2500" b="1" dirty="0" smtClean="0">
                <a:solidFill>
                  <a:srgbClr val="FF0000"/>
                </a:solidFill>
                <a:ea typeface="黑体" pitchFamily="49" charset="-122"/>
              </a:rPr>
              <a:t>镜：</a:t>
            </a:r>
            <a:r>
              <a:rPr lang="zh-CN" altLang="en-US" sz="2500" b="1" dirty="0" smtClean="0">
                <a:solidFill>
                  <a:srgbClr val="0000FF"/>
                </a:solidFill>
                <a:ea typeface="黑体" pitchFamily="49" charset="-122"/>
              </a:rPr>
              <a:t>详</a:t>
            </a:r>
            <a:r>
              <a:rPr lang="zh-CN" altLang="en-US" sz="2500" b="1" dirty="0">
                <a:solidFill>
                  <a:srgbClr val="0000FF"/>
                </a:solidFill>
                <a:ea typeface="黑体" pitchFamily="49" charset="-122"/>
              </a:rPr>
              <a:t>细观察各组织的主要结构构成</a:t>
            </a:r>
            <a:r>
              <a:rPr lang="zh-CN" altLang="en-US" sz="2500" b="1" dirty="0" smtClean="0">
                <a:solidFill>
                  <a:srgbClr val="0000FF"/>
                </a:solidFill>
                <a:ea typeface="黑体" pitchFamily="49" charset="-122"/>
              </a:rPr>
              <a:t>。</a:t>
            </a:r>
            <a:endParaRPr lang="en-US" altLang="zh-CN" sz="2500" b="1" dirty="0" smtClean="0">
              <a:solidFill>
                <a:srgbClr val="0000FF"/>
              </a:solidFill>
              <a:ea typeface="黑体" pitchFamily="49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zh-CN" sz="2500" b="1" dirty="0">
              <a:solidFill>
                <a:srgbClr val="0000CC"/>
              </a:solidFill>
              <a:ea typeface="黑体" pitchFamily="49" charset="-122"/>
            </a:endParaRPr>
          </a:p>
          <a:p>
            <a:pPr>
              <a:lnSpc>
                <a:spcPct val="90000"/>
              </a:lnSpc>
            </a:pPr>
            <a:r>
              <a:rPr lang="zh-CN" sz="2500" b="1" dirty="0">
                <a:solidFill>
                  <a:srgbClr val="FF0000"/>
                </a:solidFill>
                <a:ea typeface="黑体" pitchFamily="49" charset="-122"/>
              </a:rPr>
              <a:t>实验报告：</a:t>
            </a:r>
            <a:r>
              <a:rPr lang="zh-CN" sz="2500" b="1" dirty="0">
                <a:solidFill>
                  <a:srgbClr val="0000FF"/>
                </a:solidFill>
                <a:ea typeface="黑体" pitchFamily="49" charset="-122"/>
              </a:rPr>
              <a:t>将观察到的上</a:t>
            </a:r>
            <a:r>
              <a:rPr lang="zh-CN" sz="2500" b="1" dirty="0" smtClean="0">
                <a:solidFill>
                  <a:srgbClr val="0000FF"/>
                </a:solidFill>
                <a:ea typeface="黑体" pitchFamily="49" charset="-122"/>
              </a:rPr>
              <a:t>述</a:t>
            </a:r>
            <a:r>
              <a:rPr lang="zh-CN" altLang="en-US" sz="2500" b="1" dirty="0" smtClean="0">
                <a:solidFill>
                  <a:srgbClr val="0000FF"/>
                </a:solidFill>
                <a:ea typeface="黑体" pitchFamily="49" charset="-122"/>
              </a:rPr>
              <a:t>组织</a:t>
            </a:r>
            <a:r>
              <a:rPr lang="zh-CN" sz="2500" b="1" dirty="0" smtClean="0">
                <a:solidFill>
                  <a:srgbClr val="0000FF"/>
                </a:solidFill>
                <a:ea typeface="黑体" pitchFamily="49" charset="-122"/>
              </a:rPr>
              <a:t>作</a:t>
            </a:r>
            <a:r>
              <a:rPr lang="zh-CN" sz="2500" b="1" dirty="0">
                <a:solidFill>
                  <a:srgbClr val="0000FF"/>
                </a:solidFill>
                <a:ea typeface="黑体" pitchFamily="49" charset="-122"/>
              </a:rPr>
              <a:t>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3835"/>
            <a:ext cx="2662238" cy="6094165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心</a:t>
            </a:r>
            <a:r>
              <a:rPr lang="zh-CN" altLang="en-US" sz="45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肌：</a:t>
            </a:r>
            <a:endParaRPr lang="en-US" altLang="zh-CN" sz="36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纵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切：</a:t>
            </a:r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心</a:t>
            </a: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肌纤维呈短柱</a:t>
            </a:r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状，</a:t>
            </a: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互联成网。心肌纤维彼此连接处深染的粗线为</a:t>
            </a:r>
            <a:r>
              <a:rPr lang="zh-CN" altLang="en-US" sz="3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闰盘</a:t>
            </a:r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6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横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切：</a:t>
            </a:r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心</a:t>
            </a: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肌纤维呈圆形，在肌纤维的周围有丰富的结缔组织和小血管。</a:t>
            </a:r>
            <a:endParaRPr lang="en-US" altLang="zh-CN" sz="36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b="1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zh-CN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43"/>
          <a:stretch/>
        </p:blipFill>
        <p:spPr bwMode="auto">
          <a:xfrm>
            <a:off x="2662238" y="1109663"/>
            <a:ext cx="6481762" cy="483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3835"/>
            <a:ext cx="9144000" cy="1650747"/>
          </a:xfrm>
        </p:spPr>
        <p:txBody>
          <a:bodyPr>
            <a:normAutofit/>
          </a:bodyPr>
          <a:lstStyle/>
          <a:p>
            <a:endParaRPr lang="zh-CN" altLang="en-US" sz="3600" b="1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zh-CN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1" name="Picture 3" descr="C:\Users\Administrator\Desktop\兽医综合实验\心血管PPT\心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9260"/>
            <a:ext cx="9145527" cy="36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8713" y="5614988"/>
            <a:ext cx="282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心肌纵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5963" y="5614988"/>
            <a:ext cx="282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心肌横切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100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3835"/>
            <a:ext cx="9144000" cy="1650747"/>
          </a:xfrm>
        </p:spPr>
        <p:txBody>
          <a:bodyPr>
            <a:normAutofit/>
          </a:bodyPr>
          <a:lstStyle/>
          <a:p>
            <a:endParaRPr lang="zh-CN" altLang="en-US" sz="3600" b="1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zh-CN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8713" y="5614988"/>
            <a:ext cx="282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心肌纵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5963" y="5614988"/>
            <a:ext cx="282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心肌横切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4" name="Picture 2" descr="C:\Users\Administrator\Desktop\兽医综合实验\心血管PPT\心肌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225"/>
            <a:ext cx="9144000" cy="340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1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3836"/>
            <a:ext cx="8829676" cy="2365128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中型动静脉：</a:t>
            </a:r>
            <a:endParaRPr lang="en-US" altLang="zh-CN" sz="36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中型动脉与中型静脉常伴行。动脉管壁厚，呈圆形，着色较深；静脉管壁较薄，管腔大，常塌陷成不规则形</a:t>
            </a:r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6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中型动脉和中型静脉的管壁均可分为内膜、中膜和外膜</a:t>
            </a:r>
            <a:r>
              <a:rPr lang="en-US" altLang="zh-CN" sz="3600" b="1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层</a:t>
            </a:r>
          </a:p>
          <a:p>
            <a:pPr marL="0" indent="0">
              <a:buNone/>
            </a:pPr>
            <a:endParaRPr lang="zh-CN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97" r="1290"/>
          <a:stretch/>
        </p:blipFill>
        <p:spPr bwMode="auto">
          <a:xfrm>
            <a:off x="155540" y="2686051"/>
            <a:ext cx="8745574" cy="338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71762" y="6082010"/>
            <a:ext cx="670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中型动脉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中型静脉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58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93230" y="735261"/>
            <a:ext cx="2928938" cy="7077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中型</a:t>
            </a:r>
            <a:r>
              <a:rPr lang="zh-CN" altLang="en-US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动脉</a:t>
            </a:r>
            <a:endParaRPr lang="en-US" altLang="zh-CN" sz="40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170" name="Picture 2" descr="C:\Users\Administrator\Desktop\兽医综合实验\心血管PPT\动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1758227"/>
            <a:ext cx="7686675" cy="475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22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93230" y="735261"/>
            <a:ext cx="2928938" cy="7077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中型</a:t>
            </a:r>
            <a:r>
              <a:rPr lang="zh-CN" altLang="en-US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动脉</a:t>
            </a:r>
            <a:endParaRPr lang="en-US" altLang="zh-CN" sz="40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6" y="1585914"/>
            <a:ext cx="6511570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45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6-VI主题">
  <a:themeElements>
    <a:clrScheme name="VI统一色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C8161E"/>
      </a:accent1>
      <a:accent2>
        <a:srgbClr val="F08300"/>
      </a:accent2>
      <a:accent3>
        <a:srgbClr val="FDD000"/>
      </a:accent3>
      <a:accent4>
        <a:srgbClr val="338D27"/>
      </a:accent4>
      <a:accent5>
        <a:srgbClr val="0086D1"/>
      </a:accent5>
      <a:accent6>
        <a:srgbClr val="004098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2016-VI主题" id="{5AE3302E-EAD3-4AF6-9B05-44D5CA6E31FB}" vid="{55D1CDEE-FEEF-4D3E-ACCF-BFCE645E4B0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2016-VI主题</Template>
  <TotalTime>4132</TotalTime>
  <Words>913</Words>
  <Application>Microsoft Office PowerPoint</Application>
  <PresentationFormat>全屏显示(4:3)</PresentationFormat>
  <Paragraphs>43</Paragraphs>
  <Slides>24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2016-VI主题</vt:lpstr>
      <vt:lpstr>PowerPoint 演示文稿</vt:lpstr>
      <vt:lpstr>实验目的</vt:lpstr>
      <vt:lpstr> 实验内容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实验方法</vt:lpstr>
      <vt:lpstr>实验报告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xb21cn</cp:lastModifiedBy>
  <cp:revision>340</cp:revision>
  <dcterms:created xsi:type="dcterms:W3CDTF">2016-01-21T16:32:22Z</dcterms:created>
  <dcterms:modified xsi:type="dcterms:W3CDTF">2019-03-08T09:48:47Z</dcterms:modified>
</cp:coreProperties>
</file>