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7"/>
  </p:notesMasterIdLst>
  <p:sldIdLst>
    <p:sldId id="280" r:id="rId2"/>
    <p:sldId id="333" r:id="rId3"/>
    <p:sldId id="334" r:id="rId4"/>
    <p:sldId id="422" r:id="rId5"/>
    <p:sldId id="423" r:id="rId6"/>
    <p:sldId id="424" r:id="rId7"/>
    <p:sldId id="425" r:id="rId8"/>
    <p:sldId id="428" r:id="rId9"/>
    <p:sldId id="426" r:id="rId10"/>
    <p:sldId id="427" r:id="rId11"/>
    <p:sldId id="429" r:id="rId12"/>
    <p:sldId id="430" r:id="rId13"/>
    <p:sldId id="431" r:id="rId14"/>
    <p:sldId id="432" r:id="rId15"/>
    <p:sldId id="433" r:id="rId16"/>
    <p:sldId id="434" r:id="rId17"/>
    <p:sldId id="436" r:id="rId18"/>
    <p:sldId id="435" r:id="rId19"/>
    <p:sldId id="437" r:id="rId20"/>
    <p:sldId id="438" r:id="rId21"/>
    <p:sldId id="439" r:id="rId22"/>
    <p:sldId id="440" r:id="rId23"/>
    <p:sldId id="351" r:id="rId24"/>
    <p:sldId id="352" r:id="rId25"/>
    <p:sldId id="309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245928E-1521-43E0-ACEF-F0AA68BE126A}">
          <p14:sldIdLst>
            <p14:sldId id="280"/>
            <p14:sldId id="333"/>
            <p14:sldId id="334"/>
            <p14:sldId id="422"/>
            <p14:sldId id="423"/>
            <p14:sldId id="424"/>
            <p14:sldId id="425"/>
            <p14:sldId id="428"/>
            <p14:sldId id="426"/>
            <p14:sldId id="427"/>
            <p14:sldId id="429"/>
            <p14:sldId id="430"/>
            <p14:sldId id="431"/>
            <p14:sldId id="432"/>
            <p14:sldId id="433"/>
            <p14:sldId id="434"/>
            <p14:sldId id="436"/>
            <p14:sldId id="435"/>
            <p14:sldId id="437"/>
            <p14:sldId id="438"/>
            <p14:sldId id="439"/>
            <p14:sldId id="440"/>
            <p14:sldId id="351"/>
            <p14:sldId id="352"/>
            <p14:sldId id="309"/>
          </p14:sldIdLst>
        </p14:section>
        <p14:section name="无标题节" id="{0238D4D4-BE3F-4E72-886C-B584144F5DD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33CC33"/>
    <a:srgbClr val="DDDDDD"/>
    <a:srgbClr val="A50021"/>
    <a:srgbClr val="FFCCCC"/>
    <a:srgbClr val="DFEBED"/>
    <a:srgbClr val="CCECFF"/>
    <a:srgbClr val="FF9933"/>
    <a:srgbClr val="BF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834" autoAdjust="0"/>
  </p:normalViewPr>
  <p:slideViewPr>
    <p:cSldViewPr snapToGrid="0">
      <p:cViewPr varScale="1">
        <p:scale>
          <a:sx n="67" d="100"/>
          <a:sy n="67" d="100"/>
        </p:scale>
        <p:origin x="-15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98"/>
    </p:cViewPr>
  </p:sorterViewPr>
  <p:notesViewPr>
    <p:cSldViewPr snapToGrid="0" showGuides="1">
      <p:cViewPr varScale="1">
        <p:scale>
          <a:sx n="54" d="100"/>
          <a:sy n="54" d="100"/>
        </p:scale>
        <p:origin x="-28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pPr/>
              <a:t>2019/3/8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1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此页可以删除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09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277091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238959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891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43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239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16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8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  <p15:guide id="3" pos="519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998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21">
          <p15:clr>
            <a:srgbClr val="FBAE40"/>
          </p15:clr>
        </p15:guide>
        <p15:guide id="3" pos="29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808DF-ED7F-4540-824D-88B617289CB4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CD0746-B774-4183-9CC3-F40D3C15E19B}" type="datetime1">
              <a:rPr lang="zh-CN" altLang="en-US"/>
              <a:pPr/>
              <a:t>2019/3/8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DC5C67-3150-4794-A954-83937D5EC0E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33736" y="1354082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83976" y="250798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977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97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7628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100773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24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67">
          <p15:clr>
            <a:srgbClr val="FBAE40"/>
          </p15:clr>
        </p15:guide>
        <p15:guide id="2" pos="153">
          <p15:clr>
            <a:srgbClr val="FBAE40"/>
          </p15:clr>
        </p15:guide>
        <p15:guide id="3" pos="5556" userDrawn="1">
          <p15:clr>
            <a:srgbClr val="FBAE40"/>
          </p15:clr>
        </p15:guide>
        <p15:guide id="4" pos="2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24408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404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6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72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43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1" y="313202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77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3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>
                <a:solidFill>
                  <a:schemeClr val="accent1"/>
                </a:solidFill>
              </a:rPr>
              <a:t>单击此处编辑母版标题样式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 userDrawn="1"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accent1"/>
                </a:solidFill>
              </a:rPr>
              <a:t>单击此处编辑母版标题样式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>
            <a:spLocks/>
          </p:cNvSpPr>
          <p:nvPr/>
        </p:nvSpPr>
        <p:spPr>
          <a:xfrm>
            <a:off x="88900" y="3094421"/>
            <a:ext cx="9055100" cy="17183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sym typeface="华文琥珀" pitchFamily="2" charset="-122"/>
              </a:rPr>
              <a:t>实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sym typeface="华文琥珀" pitchFamily="2" charset="-122"/>
              </a:rPr>
              <a:t>验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  <a:sym typeface="华文琥珀" pitchFamily="2" charset="-122"/>
              </a:rPr>
              <a:t>八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sym typeface="华文琥珀" pitchFamily="2" charset="-122"/>
              </a:rPr>
              <a:t> 免疫系统和呼吸系统的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  <a:sym typeface="华文琥珀" pitchFamily="2" charset="-122"/>
              </a:rPr>
              <a:t>组织学观察</a:t>
            </a:r>
            <a:endParaRPr lang="zh-CN" altLang="en-US" sz="3200" dirty="0" smtClean="0">
              <a:latin typeface="微软雅黑" pitchFamily="34" charset="-122"/>
              <a:ea typeface="微软雅黑" pitchFamily="34" charset="-122"/>
              <a:sym typeface="华文琥珀" pitchFamily="2" charset="-122"/>
            </a:endParaRPr>
          </a:p>
        </p:txBody>
      </p:sp>
      <p:sp>
        <p:nvSpPr>
          <p:cNvPr id="5" name="副标题 2"/>
          <p:cNvSpPr txBox="1">
            <a:spLocks noChangeArrowheads="1"/>
          </p:cNvSpPr>
          <p:nvPr/>
        </p:nvSpPr>
        <p:spPr>
          <a:xfrm>
            <a:off x="1087438" y="5357814"/>
            <a:ext cx="7345362" cy="1060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350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eorgia" pitchFamily="18" charset="0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方正姚体" pitchFamily="2" charset="-122"/>
              </a:rPr>
              <a:t>杨志彪</a:t>
            </a:r>
          </a:p>
        </p:txBody>
      </p:sp>
    </p:spTree>
    <p:extLst>
      <p:ext uri="{BB962C8B-B14F-4D97-AF65-F5344CB8AC3E}">
        <p14:creationId xmlns:p14="http://schemas.microsoft.com/office/powerpoint/2010/main" val="15353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1924046"/>
            <a:ext cx="6805348" cy="481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4" y="720978"/>
            <a:ext cx="9001126" cy="1779335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髓质：</a:t>
            </a:r>
            <a:r>
              <a:rPr lang="zh-CN" altLang="en-US" sz="3300" b="1" dirty="0" smtClean="0">
                <a:latin typeface="微软雅黑" pitchFamily="34" charset="-122"/>
                <a:ea typeface="微软雅黑" pitchFamily="34" charset="-122"/>
              </a:rPr>
              <a:t>由</a:t>
            </a:r>
            <a:r>
              <a:rPr lang="zh-CN" altLang="en-US" sz="3300" b="1" dirty="0">
                <a:latin typeface="微软雅黑" pitchFamily="34" charset="-122"/>
                <a:ea typeface="微软雅黑" pitchFamily="34" charset="-122"/>
              </a:rPr>
              <a:t>髓索和髓窦构成</a:t>
            </a:r>
            <a:r>
              <a:rPr lang="zh-CN" altLang="en-US" sz="33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3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髓索：</a:t>
            </a:r>
            <a:r>
              <a:rPr lang="zh-CN" altLang="en-US" sz="3300" b="1" dirty="0">
                <a:latin typeface="微软雅黑" pitchFamily="34" charset="-122"/>
                <a:ea typeface="微软雅黑" pitchFamily="34" charset="-122"/>
              </a:rPr>
              <a:t>相互连接的条索状致密淋巴组</a:t>
            </a:r>
            <a:r>
              <a:rPr lang="zh-CN" altLang="en-US" sz="3300" b="1" dirty="0" smtClean="0">
                <a:latin typeface="微软雅黑" pitchFamily="34" charset="-122"/>
                <a:ea typeface="微软雅黑" pitchFamily="34" charset="-122"/>
              </a:rPr>
              <a:t>织。</a:t>
            </a:r>
            <a:endParaRPr lang="zh-CN" altLang="en-US" sz="33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髓窦：</a:t>
            </a:r>
            <a:r>
              <a:rPr lang="zh-CN" altLang="en-US" sz="3300" b="1" dirty="0">
                <a:latin typeface="微软雅黑" pitchFamily="34" charset="-122"/>
                <a:ea typeface="微软雅黑" pitchFamily="34" charset="-122"/>
              </a:rPr>
              <a:t>位于髓索之间和髓索与小梁之间，为皮质淋巴窦的延续，并与输出淋巴窦相通</a:t>
            </a:r>
            <a:r>
              <a:rPr lang="zh-CN" altLang="en-US" sz="33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3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07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4" y="720977"/>
            <a:ext cx="9001126" cy="1307847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sz="59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皮</a:t>
            </a:r>
            <a:r>
              <a:rPr lang="zh-CN" altLang="en-US" sz="59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质淋巴</a:t>
            </a:r>
            <a:r>
              <a:rPr lang="zh-CN" altLang="en-US" sz="59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窦：</a:t>
            </a: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</a:rPr>
              <a:t>窦</a:t>
            </a:r>
            <a:r>
              <a:rPr lang="zh-CN" altLang="en-US" sz="4400" b="1" dirty="0">
                <a:latin typeface="微软雅黑" pitchFamily="34" charset="-122"/>
                <a:ea typeface="微软雅黑" pitchFamily="34" charset="-122"/>
              </a:rPr>
              <a:t>壁由扁平的内皮细胞构成，窦内的上皮性网状细胞伸出突起互联成网，网眼内由许多小淋巴细胞和胞体较大的巨噬细胞</a:t>
            </a: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628775"/>
            <a:ext cx="8192069" cy="49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909665"/>
            <a:ext cx="7805737" cy="46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49551"/>
            <a:ext cx="9158289" cy="1279274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sz="59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毛细血管后微静</a:t>
            </a:r>
            <a:r>
              <a:rPr lang="zh-CN" altLang="en-US" sz="59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脉：</a:t>
            </a:r>
            <a:r>
              <a:rPr lang="zh-CN" altLang="en-US" sz="5000" b="1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5000" b="1" dirty="0">
                <a:latin typeface="微软雅黑" pitchFamily="34" charset="-122"/>
                <a:ea typeface="微软雅黑" pitchFamily="34" charset="-122"/>
              </a:rPr>
              <a:t>近髓质的副皮质区内，可见横切或纵切的毛细血管后微静脉</a:t>
            </a:r>
            <a:r>
              <a:rPr lang="zh-CN" altLang="en-US" sz="5000" b="1" dirty="0" smtClean="0">
                <a:latin typeface="微软雅黑" pitchFamily="34" charset="-122"/>
                <a:ea typeface="微软雅黑" pitchFamily="34" charset="-122"/>
              </a:rPr>
              <a:t>，管</a:t>
            </a:r>
            <a:r>
              <a:rPr lang="zh-CN" altLang="en-US" sz="5000" b="1" dirty="0">
                <a:latin typeface="微软雅黑" pitchFamily="34" charset="-122"/>
                <a:ea typeface="微软雅黑" pitchFamily="34" charset="-122"/>
              </a:rPr>
              <a:t>腔内常见有淋巴细胞，有时还可见淋巴细胞正在穿过内皮细胞管壁。</a:t>
            </a:r>
            <a:endParaRPr lang="en-US" altLang="zh-CN" sz="50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0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esktop\兽医综合实验\免疫呼吸 PPT\肺小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428874"/>
            <a:ext cx="5181171" cy="43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78113"/>
            <a:ext cx="9386888" cy="1865062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sz="5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肺：</a:t>
            </a:r>
            <a:r>
              <a:rPr lang="zh-CN" altLang="en-US" sz="5000" b="1" dirty="0">
                <a:latin typeface="微软雅黑" pitchFamily="34" charset="-122"/>
                <a:ea typeface="微软雅黑" pitchFamily="34" charset="-122"/>
              </a:rPr>
              <a:t>肺分实质和间质两部</a:t>
            </a:r>
            <a:r>
              <a:rPr lang="zh-CN" altLang="en-US" sz="5000" b="1" dirty="0" smtClean="0">
                <a:latin typeface="微软雅黑" pitchFamily="34" charset="-122"/>
                <a:ea typeface="微软雅黑" pitchFamily="34" charset="-122"/>
              </a:rPr>
              <a:t>分。</a:t>
            </a:r>
            <a:endParaRPr lang="en-US" altLang="zh-CN" sz="5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5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肺间质</a:t>
            </a:r>
            <a:r>
              <a:rPr lang="zh-CN" altLang="en-US" sz="5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5000" b="1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5000" b="1" dirty="0">
                <a:latin typeface="微软雅黑" pitchFamily="34" charset="-122"/>
                <a:ea typeface="微软雅黑" pitchFamily="34" charset="-122"/>
              </a:rPr>
              <a:t>结缔组织、血管、神经和淋巴管等</a:t>
            </a:r>
            <a:r>
              <a:rPr lang="zh-CN" altLang="en-US" sz="50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5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5000" b="1" dirty="0" smtClean="0">
                <a:latin typeface="微软雅黑" pitchFamily="34" charset="-122"/>
                <a:ea typeface="微软雅黑" pitchFamily="34" charset="-122"/>
              </a:rPr>
              <a:t>每</a:t>
            </a:r>
            <a:r>
              <a:rPr lang="zh-CN" altLang="en-US" sz="5000" b="1" dirty="0">
                <a:latin typeface="微软雅黑" pitchFamily="34" charset="-122"/>
                <a:ea typeface="微软雅黑" pitchFamily="34" charset="-122"/>
              </a:rPr>
              <a:t>个细支气管及其所属的分支和肺泡构成一个肺小叶。肺小叶是肺的结构单位，呈锥体形或不规则多边形。</a:t>
            </a:r>
            <a:endParaRPr lang="en-US" altLang="zh-CN" sz="50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5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149032"/>
            <a:ext cx="192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肺小叶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42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istrator\Desktop\兽医综合实验\免疫呼吸 PPT\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85" y="950677"/>
            <a:ext cx="4329113" cy="540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49551"/>
            <a:ext cx="5957887" cy="907799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sz="5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肺实质：</a:t>
            </a:r>
            <a:r>
              <a:rPr lang="zh-CN" altLang="en-US" sz="5000" b="1" dirty="0" smtClean="0">
                <a:latin typeface="微软雅黑" pitchFamily="34" charset="-122"/>
                <a:ea typeface="微软雅黑" pitchFamily="34" charset="-122"/>
              </a:rPr>
              <a:t>肺</a:t>
            </a:r>
            <a:r>
              <a:rPr lang="zh-CN" altLang="en-US" sz="5000" b="1" dirty="0">
                <a:latin typeface="微软雅黑" pitchFamily="34" charset="-122"/>
                <a:ea typeface="微软雅黑" pitchFamily="34" charset="-122"/>
              </a:rPr>
              <a:t>内的导气部和呼吸</a:t>
            </a:r>
            <a:r>
              <a:rPr lang="zh-CN" altLang="en-US" sz="5000" b="1" dirty="0" smtClean="0">
                <a:latin typeface="微软雅黑" pitchFamily="34" charset="-122"/>
                <a:ea typeface="微软雅黑" pitchFamily="34" charset="-122"/>
              </a:rPr>
              <a:t>部。</a:t>
            </a:r>
            <a:endParaRPr lang="en-US" altLang="zh-CN" sz="5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 descr="C:\Users\Administrator\Desktop\兽医综合实验\免疫呼吸 PPT\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6" y="1552574"/>
            <a:ext cx="4391025" cy="457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19237"/>
            <a:ext cx="7508435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27" y="736725"/>
            <a:ext cx="2114550" cy="1279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支气管</a:t>
            </a:r>
            <a:endParaRPr lang="en-US" altLang="zh-CN" sz="4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15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8" r="5199"/>
          <a:stretch/>
        </p:blipFill>
        <p:spPr bwMode="auto">
          <a:xfrm>
            <a:off x="842963" y="1252324"/>
            <a:ext cx="7200900" cy="534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1840" y="612687"/>
            <a:ext cx="2114550" cy="127927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细支气管</a:t>
            </a:r>
            <a:endParaRPr lang="en-US" altLang="zh-CN" sz="4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12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38" y="859089"/>
            <a:ext cx="6415087" cy="76968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终末细支气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管、呼吸性细支气管与肺泡囊</a:t>
            </a:r>
            <a:endParaRPr lang="en-US" altLang="zh-CN" sz="4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2"/>
          <a:stretch/>
        </p:blipFill>
        <p:spPr bwMode="auto">
          <a:xfrm>
            <a:off x="1071561" y="1443036"/>
            <a:ext cx="6829426" cy="505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749552"/>
            <a:ext cx="8743949" cy="1293561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sz="59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肺泡</a:t>
            </a:r>
            <a:r>
              <a:rPr lang="zh-CN" altLang="en-US" sz="59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5000" b="1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5000" b="1" dirty="0">
                <a:latin typeface="微软雅黑" pitchFamily="34" charset="-122"/>
                <a:ea typeface="微软雅黑" pitchFamily="34" charset="-122"/>
              </a:rPr>
              <a:t>半球形或多面形囊泡，开口于呼吸性细支气管，肺泡管或肺泡囊。肺泡</a:t>
            </a:r>
            <a:r>
              <a:rPr lang="zh-CN" altLang="en-US" sz="5000" b="1" dirty="0" smtClean="0">
                <a:latin typeface="微软雅黑" pitchFamily="34" charset="-122"/>
                <a:ea typeface="微软雅黑" pitchFamily="34" charset="-122"/>
              </a:rPr>
              <a:t>壁由</a:t>
            </a:r>
            <a:r>
              <a:rPr lang="zh-CN" altLang="en-US" sz="5000" b="1" dirty="0">
                <a:latin typeface="微软雅黑" pitchFamily="34" charset="-122"/>
                <a:ea typeface="微软雅黑" pitchFamily="34" charset="-122"/>
              </a:rPr>
              <a:t>单层肺泡上皮细胞组成。肺泡上皮  由</a:t>
            </a:r>
            <a:r>
              <a:rPr lang="en-US" altLang="zh-CN" sz="5000" b="1" dirty="0">
                <a:latin typeface="微软雅黑" pitchFamily="34" charset="-122"/>
                <a:ea typeface="微软雅黑" pitchFamily="34" charset="-122"/>
              </a:rPr>
              <a:t>Ⅰ</a:t>
            </a:r>
            <a:r>
              <a:rPr lang="zh-CN" altLang="en-US" sz="5000" b="1" dirty="0">
                <a:latin typeface="微软雅黑" pitchFamily="34" charset="-122"/>
                <a:ea typeface="微软雅黑" pitchFamily="34" charset="-122"/>
              </a:rPr>
              <a:t>型肺泡细胞和</a:t>
            </a:r>
            <a:r>
              <a:rPr lang="en-US" altLang="zh-CN" sz="5000" b="1" dirty="0">
                <a:latin typeface="微软雅黑" pitchFamily="34" charset="-122"/>
                <a:ea typeface="微软雅黑" pitchFamily="34" charset="-122"/>
              </a:rPr>
              <a:t>Ⅱ</a:t>
            </a:r>
            <a:r>
              <a:rPr lang="zh-CN" altLang="en-US" sz="5000" b="1" dirty="0">
                <a:latin typeface="微软雅黑" pitchFamily="34" charset="-122"/>
                <a:ea typeface="微软雅黑" pitchFamily="34" charset="-122"/>
              </a:rPr>
              <a:t>型肺泡细胞组成。</a:t>
            </a:r>
            <a:endParaRPr lang="en-US" altLang="zh-CN" sz="5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3" y="1976436"/>
            <a:ext cx="6437115" cy="468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57577" y="592389"/>
            <a:ext cx="2271712" cy="1293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肺泡囊</a:t>
            </a:r>
            <a:endParaRPr lang="en-US" altLang="zh-CN" sz="4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362" name="Picture 2" descr="C:\Users\Administrator\Desktop\兽医综合实验\免疫呼吸 PPT\肺泡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" y="1329943"/>
            <a:ext cx="7015164" cy="51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50501" y="850899"/>
            <a:ext cx="8261350" cy="1039812"/>
          </a:xfrm>
          <a:prstGeom prst="rect">
            <a:avLst/>
          </a:prstGeom>
          <a:ln/>
        </p:spPr>
        <p:txBody>
          <a:bodyPr/>
          <a:lstStyle/>
          <a:p>
            <a:pPr algn="ctr"/>
            <a:r>
              <a:rPr lang="zh-CN" altLang="en-US" sz="5400" b="1" dirty="0">
                <a:latin typeface="微软雅黑" pitchFamily="34" charset="-122"/>
                <a:ea typeface="微软雅黑" pitchFamily="34" charset="-122"/>
                <a:sym typeface="华文隶书" pitchFamily="2" charset="-122"/>
              </a:rPr>
              <a:t>实验目的</a:t>
            </a:r>
            <a:endParaRPr lang="zh-CN" altLang="en-US" sz="5400" dirty="0">
              <a:latin typeface="微软雅黑" pitchFamily="34" charset="-122"/>
              <a:ea typeface="微软雅黑" pitchFamily="34" charset="-122"/>
              <a:sym typeface="华文隶书" pitchFamily="2" charset="-122"/>
            </a:endParaRPr>
          </a:p>
        </p:txBody>
      </p:sp>
      <p:sp>
        <p:nvSpPr>
          <p:cNvPr id="6147" name="内容占位符 2"/>
          <p:cNvSpPr>
            <a:spLocks noGrp="1" noChangeArrowheads="1"/>
          </p:cNvSpPr>
          <p:nvPr>
            <p:ph idx="4294967295"/>
          </p:nvPr>
        </p:nvSpPr>
        <p:spPr bwMode="auto">
          <a:xfrm>
            <a:off x="721941" y="1749241"/>
            <a:ext cx="7964859" cy="2336519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114300" indent="0">
              <a:buFont typeface="Arial" pitchFamily="34" charset="0"/>
              <a:buNone/>
            </a:pP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掌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握免疫系统（脾、淋巴结）和呼吸系统（肺、气管）的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组织结构及与功能的关系。</a:t>
            </a:r>
          </a:p>
        </p:txBody>
      </p:sp>
      <p:pic>
        <p:nvPicPr>
          <p:cNvPr id="17410" name="Picture 2" descr="C:\Users\Administrator\Desktop\兽医综合实验\免疫呼吸 PPT\淋巴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4"/>
          <a:stretch/>
        </p:blipFill>
        <p:spPr bwMode="auto">
          <a:xfrm>
            <a:off x="242888" y="4062412"/>
            <a:ext cx="25431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dministrator\Desktop\兽医综合实验\免疫呼吸 PPT\支气管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1" y="4061059"/>
            <a:ext cx="2690812" cy="213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dministrator\Desktop\兽医综合实验\免疫呼吸 PPT\气管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95"/>
          <a:stretch/>
        </p:blipFill>
        <p:spPr bwMode="auto">
          <a:xfrm>
            <a:off x="6422230" y="4062411"/>
            <a:ext cx="252888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78113"/>
            <a:ext cx="8915400" cy="1565025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sz="63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气管：</a:t>
            </a:r>
            <a:r>
              <a:rPr lang="zh-CN" altLang="en-US" sz="5100" b="1" dirty="0">
                <a:latin typeface="微软雅黑" pitchFamily="34" charset="-122"/>
                <a:ea typeface="微软雅黑" pitchFamily="34" charset="-122"/>
              </a:rPr>
              <a:t>气管管腔大，呈圆形。管壁中央有一嗜碱性着色的“</a:t>
            </a:r>
            <a:r>
              <a:rPr lang="en-US" altLang="zh-CN" sz="5100" b="1" dirty="0">
                <a:latin typeface="微软雅黑" pitchFamily="34" charset="-122"/>
                <a:ea typeface="微软雅黑" pitchFamily="34" charset="-122"/>
              </a:rPr>
              <a:t>C”</a:t>
            </a:r>
            <a:r>
              <a:rPr lang="zh-CN" altLang="en-US" sz="5100" b="1" dirty="0">
                <a:latin typeface="微软雅黑" pitchFamily="34" charset="-122"/>
                <a:ea typeface="微软雅黑" pitchFamily="34" charset="-122"/>
              </a:rPr>
              <a:t>形软骨环，软骨环的缺口处可见平滑肌束</a:t>
            </a:r>
            <a:r>
              <a:rPr lang="zh-CN" altLang="en-US" sz="51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5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482" name="Picture 2" descr="C:\Users\Administrator\Desktop\兽医综合实验\免疫呼吸 PPT\气管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800224"/>
            <a:ext cx="8291179" cy="46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78114"/>
            <a:ext cx="8986838" cy="1279276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sz="63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气</a:t>
            </a:r>
            <a:r>
              <a:rPr lang="zh-CN" altLang="en-US" sz="63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管壁：</a:t>
            </a:r>
            <a:r>
              <a:rPr lang="zh-CN" altLang="en-US" sz="5100" b="1" dirty="0" smtClean="0">
                <a:latin typeface="微软雅黑" pitchFamily="34" charset="-122"/>
                <a:ea typeface="微软雅黑" pitchFamily="34" charset="-122"/>
              </a:rPr>
              <a:t>由</a:t>
            </a:r>
            <a:r>
              <a:rPr lang="zh-CN" altLang="en-US" sz="5100" b="1" dirty="0">
                <a:latin typeface="微软雅黑" pitchFamily="34" charset="-122"/>
                <a:ea typeface="微软雅黑" pitchFamily="34" charset="-122"/>
              </a:rPr>
              <a:t>内向外依次分为黏膜、黏膜下层和外膜。</a:t>
            </a:r>
            <a:endParaRPr lang="en-US" altLang="zh-CN" sz="5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3" y="1414463"/>
            <a:ext cx="7304314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498" y="2114550"/>
            <a:ext cx="2443163" cy="12858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6300" b="1" dirty="0">
                <a:latin typeface="微软雅黑" pitchFamily="34" charset="-122"/>
                <a:ea typeface="微软雅黑" pitchFamily="34" charset="-122"/>
              </a:rPr>
              <a:t>气</a:t>
            </a:r>
            <a:r>
              <a:rPr lang="zh-CN" altLang="en-US" sz="6300" b="1" dirty="0" smtClean="0">
                <a:latin typeface="微软雅黑" pitchFamily="34" charset="-122"/>
                <a:ea typeface="微软雅黑" pitchFamily="34" charset="-122"/>
              </a:rPr>
              <a:t>管壁</a:t>
            </a:r>
            <a:endParaRPr lang="en-US" altLang="zh-CN" sz="5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458" name="Picture 2" descr="C:\Users\Administrator\Desktop\兽医综合实验\免疫呼吸 PPT\气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6" y="673846"/>
            <a:ext cx="4557712" cy="60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箭头连接符 6"/>
          <p:cNvCxnSpPr/>
          <p:nvPr/>
        </p:nvCxnSpPr>
        <p:spPr>
          <a:xfrm>
            <a:off x="2795587" y="5538788"/>
            <a:ext cx="120015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14412" y="5246399"/>
            <a:ext cx="20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透明软骨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8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23826" y="1206500"/>
            <a:ext cx="8261350" cy="1038225"/>
          </a:xfrm>
          <a:prstGeom prst="rect">
            <a:avLst/>
          </a:prstGeom>
          <a:ln/>
        </p:spPr>
        <p:txBody>
          <a:bodyPr/>
          <a:lstStyle/>
          <a:p>
            <a:pPr algn="ctr"/>
            <a:r>
              <a:rPr lang="zh-CN" altLang="en-US" sz="4400" b="1" dirty="0">
                <a:latin typeface="微软雅黑" pitchFamily="34" charset="-122"/>
                <a:ea typeface="微软雅黑" pitchFamily="34" charset="-122"/>
                <a:sym typeface="华文隶书" pitchFamily="2" charset="-122"/>
              </a:rPr>
              <a:t>实验方法</a:t>
            </a:r>
          </a:p>
        </p:txBody>
      </p:sp>
      <p:sp>
        <p:nvSpPr>
          <p:cNvPr id="24579" name="内容占位符 2"/>
          <p:cNvSpPr>
            <a:spLocks noGrp="1" noChangeArrowheads="1"/>
          </p:cNvSpPr>
          <p:nvPr>
            <p:ph idx="4294967295"/>
          </p:nvPr>
        </p:nvSpPr>
        <p:spPr bwMode="auto">
          <a:xfrm>
            <a:off x="457200" y="2333626"/>
            <a:ext cx="8229600" cy="2266950"/>
          </a:xfrm>
          <a:prstGeom prst="rect">
            <a:avLst/>
          </a:prstGeom>
          <a:noFill/>
          <a:ln/>
        </p:spPr>
        <p:txBody>
          <a:bodyPr/>
          <a:lstStyle/>
          <a:p>
            <a:pPr marL="11430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2800" b="1" dirty="0">
                <a:latin typeface="微软雅黑" pitchFamily="34" charset="-122"/>
                <a:ea typeface="微软雅黑" pitchFamily="34" charset="-122"/>
                <a:sym typeface="方正姚体" pitchFamily="2" charset="-122"/>
              </a:rPr>
              <a:t>       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在高倍和低倍显微镜下观察动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物免疫系统（脾、淋巴结）和呼吸系统（肺、气管）的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组织结构，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同时用红蓝铅笔作图。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735017"/>
            <a:ext cx="8261350" cy="1039812"/>
          </a:xfrm>
          <a:prstGeom prst="rect">
            <a:avLst/>
          </a:prstGeom>
          <a:ln/>
        </p:spPr>
        <p:txBody>
          <a:bodyPr/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华文隶书" pitchFamily="2" charset="-122"/>
              </a:rPr>
              <a:t>实验报告</a:t>
            </a:r>
            <a:endParaRPr lang="zh-CN" altLang="en-US" dirty="0">
              <a:latin typeface="微软雅黑" pitchFamily="34" charset="-122"/>
              <a:ea typeface="微软雅黑" pitchFamily="34" charset="-122"/>
              <a:sym typeface="华文隶书" pitchFamily="2" charset="-122"/>
            </a:endParaRPr>
          </a:p>
        </p:txBody>
      </p:sp>
      <p:sp>
        <p:nvSpPr>
          <p:cNvPr id="25603" name="内容占位符 2"/>
          <p:cNvSpPr>
            <a:spLocks noGrp="1" noChangeArrowheads="1"/>
          </p:cNvSpPr>
          <p:nvPr>
            <p:ph idx="4294967295"/>
          </p:nvPr>
        </p:nvSpPr>
        <p:spPr bwMode="auto">
          <a:xfrm>
            <a:off x="725488" y="2392363"/>
            <a:ext cx="6418262" cy="1584325"/>
          </a:xfrm>
          <a:prstGeom prst="rect">
            <a:avLst/>
          </a:prstGeom>
          <a:noFill/>
          <a:ln/>
        </p:spPr>
        <p:txBody>
          <a:bodyPr/>
          <a:lstStyle/>
          <a:p>
            <a:pPr marL="114300" indent="0">
              <a:buFont typeface="Arial" pitchFamily="34" charset="0"/>
              <a:buNone/>
            </a:pPr>
            <a:r>
              <a:rPr lang="en-US" sz="2800" dirty="0"/>
              <a:t>     </a:t>
            </a:r>
            <a:r>
              <a:rPr lang="zh-CN" altLang="en-US" sz="2800" b="1" dirty="0"/>
              <a:t>将观察到</a:t>
            </a:r>
            <a:r>
              <a:rPr lang="zh-CN" altLang="en-US" sz="2800" b="1" dirty="0" smtClean="0"/>
              <a:t>的组织结构作</a:t>
            </a:r>
            <a:r>
              <a:rPr lang="zh-CN" altLang="en-US" sz="2800" b="1" dirty="0"/>
              <a:t>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33975" y="2663276"/>
            <a:ext cx="2505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END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80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866" y="895537"/>
            <a:ext cx="8229600" cy="1139825"/>
          </a:xfrm>
        </p:spPr>
        <p:txBody>
          <a:bodyPr/>
          <a:lstStyle/>
          <a:p>
            <a:pPr algn="ctr"/>
            <a:r>
              <a:rPr lang="zh-CN" altLang="zh-CN" b="1" dirty="0">
                <a:latin typeface="微软雅黑" pitchFamily="34" charset="-122"/>
                <a:ea typeface="微软雅黑" pitchFamily="34" charset="-122"/>
              </a:rPr>
              <a:t> </a:t>
            </a:r>
            <a:r>
              <a:rPr lang="zh-CN" b="1" dirty="0">
                <a:latin typeface="微软雅黑" pitchFamily="34" charset="-122"/>
                <a:ea typeface="微软雅黑" pitchFamily="34" charset="-122"/>
              </a:rPr>
              <a:t>实验内容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980" y="1952625"/>
            <a:ext cx="8229600" cy="4905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500" b="1" dirty="0">
                <a:solidFill>
                  <a:srgbClr val="FF0000"/>
                </a:solidFill>
                <a:ea typeface="黑体" pitchFamily="49" charset="-122"/>
              </a:rPr>
              <a:t>低倍</a:t>
            </a:r>
            <a:r>
              <a:rPr lang="zh-CN" altLang="en-US" sz="2500" b="1" dirty="0" smtClean="0">
                <a:solidFill>
                  <a:srgbClr val="FF0000"/>
                </a:solidFill>
                <a:ea typeface="黑体" pitchFamily="49" charset="-122"/>
              </a:rPr>
              <a:t>镜</a:t>
            </a:r>
            <a:r>
              <a:rPr lang="zh-CN" altLang="en-US" sz="2500" b="1" dirty="0" smtClean="0">
                <a:solidFill>
                  <a:srgbClr val="FF0000"/>
                </a:solidFill>
                <a:ea typeface="黑体" pitchFamily="49" charset="-122"/>
              </a:rPr>
              <a:t>：</a:t>
            </a:r>
            <a:r>
              <a:rPr lang="zh-CN" altLang="en-US" sz="2500" b="1" dirty="0">
                <a:solidFill>
                  <a:srgbClr val="0000FF"/>
                </a:solidFill>
                <a:ea typeface="黑体" pitchFamily="49" charset="-122"/>
              </a:rPr>
              <a:t>找到脾、淋巴结、肺小叶、气管的组织结构，</a:t>
            </a:r>
            <a:r>
              <a:rPr lang="zh-CN" altLang="en-US" sz="2500" b="1" dirty="0">
                <a:solidFill>
                  <a:srgbClr val="0000FF"/>
                </a:solidFill>
                <a:ea typeface="黑体" pitchFamily="49" charset="-122"/>
              </a:rPr>
              <a:t>观察整体结</a:t>
            </a:r>
            <a:r>
              <a:rPr lang="zh-CN" altLang="en-US" sz="2500" b="1" dirty="0" smtClean="0">
                <a:solidFill>
                  <a:srgbClr val="0000FF"/>
                </a:solidFill>
                <a:ea typeface="黑体" pitchFamily="49" charset="-122"/>
              </a:rPr>
              <a:t>构；</a:t>
            </a:r>
            <a:endParaRPr lang="en-US" altLang="zh-CN" sz="25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>
              <a:lnSpc>
                <a:spcPct val="90000"/>
              </a:lnSpc>
            </a:pPr>
            <a:endParaRPr lang="en-US" altLang="zh-CN" sz="25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500" b="1" dirty="0" smtClean="0">
                <a:solidFill>
                  <a:srgbClr val="FF0000"/>
                </a:solidFill>
                <a:ea typeface="黑体" pitchFamily="49" charset="-122"/>
              </a:rPr>
              <a:t>高</a:t>
            </a:r>
            <a:r>
              <a:rPr lang="zh-CN" altLang="en-US" sz="2500" b="1" dirty="0">
                <a:solidFill>
                  <a:srgbClr val="FF0000"/>
                </a:solidFill>
                <a:ea typeface="黑体" pitchFamily="49" charset="-122"/>
              </a:rPr>
              <a:t>倍</a:t>
            </a:r>
            <a:r>
              <a:rPr lang="zh-CN" altLang="en-US" sz="2500" b="1" dirty="0" smtClean="0">
                <a:solidFill>
                  <a:srgbClr val="FF0000"/>
                </a:solidFill>
                <a:ea typeface="黑体" pitchFamily="49" charset="-122"/>
              </a:rPr>
              <a:t>镜：</a:t>
            </a:r>
            <a:r>
              <a:rPr lang="zh-CN" altLang="en-US" sz="2500" b="1" dirty="0" smtClean="0">
                <a:solidFill>
                  <a:srgbClr val="0000FF"/>
                </a:solidFill>
                <a:ea typeface="黑体" pitchFamily="49" charset="-122"/>
              </a:rPr>
              <a:t>详</a:t>
            </a:r>
            <a:r>
              <a:rPr lang="zh-CN" altLang="en-US" sz="2500" b="1" dirty="0">
                <a:solidFill>
                  <a:srgbClr val="0000FF"/>
                </a:solidFill>
                <a:ea typeface="黑体" pitchFamily="49" charset="-122"/>
              </a:rPr>
              <a:t>细观察各组织的主要结构构成</a:t>
            </a:r>
            <a:r>
              <a:rPr lang="zh-CN" altLang="en-US" sz="2500" b="1" dirty="0" smtClean="0">
                <a:solidFill>
                  <a:srgbClr val="0000FF"/>
                </a:solidFill>
                <a:ea typeface="黑体" pitchFamily="49" charset="-122"/>
              </a:rPr>
              <a:t>。</a:t>
            </a:r>
            <a:endParaRPr lang="en-US" altLang="zh-CN" sz="25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sz="2500" b="1" dirty="0">
              <a:solidFill>
                <a:srgbClr val="0000CC"/>
              </a:solidFill>
              <a:ea typeface="黑体" pitchFamily="49" charset="-122"/>
            </a:endParaRPr>
          </a:p>
          <a:p>
            <a:pPr>
              <a:lnSpc>
                <a:spcPct val="90000"/>
              </a:lnSpc>
            </a:pPr>
            <a:r>
              <a:rPr lang="zh-CN" sz="2500" b="1" dirty="0">
                <a:solidFill>
                  <a:srgbClr val="FF0000"/>
                </a:solidFill>
                <a:ea typeface="黑体" pitchFamily="49" charset="-122"/>
              </a:rPr>
              <a:t>实验报告：</a:t>
            </a:r>
            <a:r>
              <a:rPr lang="zh-CN" sz="2500" b="1" dirty="0">
                <a:solidFill>
                  <a:srgbClr val="0000FF"/>
                </a:solidFill>
                <a:ea typeface="黑体" pitchFamily="49" charset="-122"/>
              </a:rPr>
              <a:t>将观察到的上</a:t>
            </a:r>
            <a:r>
              <a:rPr lang="zh-CN" sz="2500" b="1" dirty="0" smtClean="0">
                <a:solidFill>
                  <a:srgbClr val="0000FF"/>
                </a:solidFill>
                <a:ea typeface="黑体" pitchFamily="49" charset="-122"/>
              </a:rPr>
              <a:t>述</a:t>
            </a:r>
            <a:r>
              <a:rPr lang="zh-CN" altLang="en-US" sz="2500" b="1" dirty="0" smtClean="0">
                <a:solidFill>
                  <a:srgbClr val="0000FF"/>
                </a:solidFill>
                <a:ea typeface="黑体" pitchFamily="49" charset="-122"/>
              </a:rPr>
              <a:t>组织</a:t>
            </a:r>
            <a:r>
              <a:rPr lang="zh-CN" sz="2500" b="1" dirty="0" smtClean="0">
                <a:solidFill>
                  <a:srgbClr val="0000FF"/>
                </a:solidFill>
                <a:ea typeface="黑体" pitchFamily="49" charset="-122"/>
              </a:rPr>
              <a:t>作</a:t>
            </a:r>
            <a:r>
              <a:rPr lang="zh-CN" sz="2500" b="1" dirty="0">
                <a:solidFill>
                  <a:srgbClr val="0000FF"/>
                </a:solidFill>
                <a:ea typeface="黑体" pitchFamily="49" charset="-122"/>
              </a:rPr>
              <a:t>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4"/>
          <a:stretch/>
        </p:blipFill>
        <p:spPr bwMode="auto">
          <a:xfrm>
            <a:off x="1628775" y="1843089"/>
            <a:ext cx="6519317" cy="487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720978"/>
            <a:ext cx="9001126" cy="1579309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33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脾：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脾表面呈粉红色的是被膜，被膜下方是脾实质，称脾髓。脾实质外有较厚的结缔组织被膜，被膜深入脾实质形成条索状的小梁，小梁上分布有小梁动脉和小梁静脉。脾实质除小梁外称为脾髓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，分为红髓与白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髓。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68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2" y="545698"/>
            <a:ext cx="8086725" cy="1264985"/>
          </a:xfrm>
        </p:spPr>
        <p:txBody>
          <a:bodyPr>
            <a:normAutofit/>
          </a:bodyPr>
          <a:lstStyle/>
          <a:p>
            <a:r>
              <a:rPr lang="zh-CN" altLang="en-US" sz="33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脾</a:t>
            </a:r>
            <a:r>
              <a:rPr lang="zh-CN" altLang="en-US" sz="33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白髓：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主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要由脾小结、中央动脉和动脉周围淋巴鞘构成。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2" r="2919"/>
          <a:stretch/>
        </p:blipFill>
        <p:spPr bwMode="auto">
          <a:xfrm>
            <a:off x="1885950" y="1639233"/>
            <a:ext cx="6386514" cy="50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0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0" y="2252660"/>
            <a:ext cx="6429236" cy="460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9" y="674286"/>
            <a:ext cx="8901111" cy="1892701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33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脾</a:t>
            </a:r>
            <a:r>
              <a:rPr lang="zh-CN" altLang="en-US" sz="33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红</a:t>
            </a:r>
            <a:r>
              <a:rPr lang="zh-CN" altLang="en-US" sz="33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髓：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红髓主要由脾索和脾窦相间排列构成。红髓中可见管腔较大的髓静脉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脾</a:t>
            </a:r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索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由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富含血细胞的淋巴组织构成，呈不规则的条索状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脾窦：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位于脾索之间，窦壁由长杆状内皮细胞围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成，脾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窦内充满各种细胞。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09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4" y="720978"/>
            <a:ext cx="9001125" cy="1093535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33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淋巴结：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淋巴结呈卵圆形或豆形，表面为嗜酸性染色的被膜，实质浅层嗜碱性深染的是皮质，深层结构疏松，浅染的是髓质。淋巴结一侧的凹陷为门部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5" name="Picture 5" descr="C:\Users\Administrator\Desktop\兽医综合实验\免疫呼吸 PPT\淋巴结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49" y="1485622"/>
            <a:ext cx="6710364" cy="504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7967" y="630490"/>
            <a:ext cx="9001125" cy="1093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淋巴结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 descr="C:\Users\Administrator\Desktop\兽医综合实验\免疫呼吸 PPT\淋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1724023"/>
            <a:ext cx="7954339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1884404"/>
            <a:ext cx="6357938" cy="486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720978"/>
            <a:ext cx="9001125" cy="1322135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3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皮质：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淋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巴结皮质由淋巴小结、副皮质区和皮质淋巴窦构成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1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被</a:t>
            </a:r>
            <a:r>
              <a:rPr lang="zh-CN" altLang="en-US" sz="31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膜和小</a:t>
            </a:r>
            <a:r>
              <a:rPr lang="zh-CN" altLang="en-US" sz="31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梁：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淋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巴结被膜由薄层结缔组织构成，内有输入淋巴管穿越。被膜和门部的结缔组织伸入淋巴结实质形成相互连接的小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梁。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6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2016-VI主题" id="{5AE3302E-EAD3-4AF6-9B05-44D5CA6E31FB}" vid="{55D1CDEE-FEEF-4D3E-ACCF-BFCE645E4B0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4145</TotalTime>
  <Words>1050</Words>
  <Application>Microsoft Office PowerPoint</Application>
  <PresentationFormat>全屏显示(4:3)</PresentationFormat>
  <Paragraphs>45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2016-VI主题</vt:lpstr>
      <vt:lpstr>PowerPoint 演示文稿</vt:lpstr>
      <vt:lpstr>实验目的</vt:lpstr>
      <vt:lpstr> 实验内容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实验方法</vt:lpstr>
      <vt:lpstr>实验报告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xb21cn</cp:lastModifiedBy>
  <cp:revision>350</cp:revision>
  <dcterms:created xsi:type="dcterms:W3CDTF">2016-01-21T16:32:22Z</dcterms:created>
  <dcterms:modified xsi:type="dcterms:W3CDTF">2019-03-08T08:46:19Z</dcterms:modified>
</cp:coreProperties>
</file>