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0"/>
  </p:notesMasterIdLst>
  <p:sldIdLst>
    <p:sldId id="280" r:id="rId2"/>
    <p:sldId id="333" r:id="rId3"/>
    <p:sldId id="334" r:id="rId4"/>
    <p:sldId id="335" r:id="rId5"/>
    <p:sldId id="412" r:id="rId6"/>
    <p:sldId id="386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351" r:id="rId17"/>
    <p:sldId id="352" r:id="rId18"/>
    <p:sldId id="309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245928E-1521-43E0-ACEF-F0AA68BE126A}">
          <p14:sldIdLst>
            <p14:sldId id="280"/>
            <p14:sldId id="333"/>
            <p14:sldId id="334"/>
            <p14:sldId id="335"/>
            <p14:sldId id="412"/>
            <p14:sldId id="386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351"/>
            <p14:sldId id="352"/>
            <p14:sldId id="309"/>
          </p14:sldIdLst>
        </p14:section>
        <p14:section name="无标题节" id="{0238D4D4-BE3F-4E72-886C-B584144F5DD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33CC33"/>
    <a:srgbClr val="DDDDDD"/>
    <a:srgbClr val="A50021"/>
    <a:srgbClr val="FFCCCC"/>
    <a:srgbClr val="DFEBED"/>
    <a:srgbClr val="CCECFF"/>
    <a:srgbClr val="FF9933"/>
    <a:srgbClr val="BF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834" autoAdjust="0"/>
  </p:normalViewPr>
  <p:slideViewPr>
    <p:cSldViewPr snapToGrid="0">
      <p:cViewPr varScale="1">
        <p:scale>
          <a:sx n="67" d="100"/>
          <a:sy n="67" d="100"/>
        </p:scale>
        <p:origin x="-15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98"/>
    </p:cViewPr>
  </p:sorterViewPr>
  <p:notesViewPr>
    <p:cSldViewPr snapToGrid="0" showGuides="1">
      <p:cViewPr varScale="1">
        <p:scale>
          <a:sx n="54" d="100"/>
          <a:sy n="54" d="100"/>
        </p:scale>
        <p:origin x="-28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  <a:pPr/>
              <a:t>2019/3/8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1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此页可以删除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09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277091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238959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891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43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239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16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8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  <p15:guide id="3" pos="519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998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21">
          <p15:clr>
            <a:srgbClr val="FBAE40"/>
          </p15:clr>
        </p15:guide>
        <p15:guide id="3" pos="29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808DF-ED7F-4540-824D-88B617289CB4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CD0746-B774-4183-9CC3-F40D3C15E19B}" type="datetime1">
              <a:rPr lang="zh-CN" altLang="en-US"/>
              <a:pPr/>
              <a:t>2019/3/8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DC5C67-3150-4794-A954-83937D5EC0E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33736" y="1354082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83976" y="250798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977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97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7628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100773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24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67">
          <p15:clr>
            <a:srgbClr val="FBAE40"/>
          </p15:clr>
        </p15:guide>
        <p15:guide id="2" pos="153">
          <p15:clr>
            <a:srgbClr val="FBAE40"/>
          </p15:clr>
        </p15:guide>
        <p15:guide id="3" pos="5556" userDrawn="1">
          <p15:clr>
            <a:srgbClr val="FBAE40"/>
          </p15:clr>
        </p15:guide>
        <p15:guide id="4" pos="2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24408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404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6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72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43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1" y="313202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77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33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>
                <a:solidFill>
                  <a:schemeClr val="accent1"/>
                </a:solidFill>
              </a:rPr>
              <a:t>单击此处编辑母版标题样式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 userDrawn="1"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chemeClr val="accent1"/>
                </a:solidFill>
              </a:rPr>
              <a:t>单击此处编辑母版标题样式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>
            <a:spLocks/>
          </p:cNvSpPr>
          <p:nvPr/>
        </p:nvSpPr>
        <p:spPr>
          <a:xfrm>
            <a:off x="88900" y="3094421"/>
            <a:ext cx="9055100" cy="17183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sym typeface="华文琥珀" pitchFamily="2" charset="-122"/>
              </a:rPr>
              <a:t>实验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  <a:sym typeface="华文琥珀" pitchFamily="2" charset="-122"/>
              </a:rPr>
              <a:t>七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sym typeface="华文琥珀" pitchFamily="2" charset="-122"/>
              </a:rPr>
              <a:t> 神经系统（感觉器官）的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  <a:sym typeface="华文琥珀" pitchFamily="2" charset="-122"/>
              </a:rPr>
              <a:t>组织学观察</a:t>
            </a:r>
            <a:endParaRPr lang="zh-CN" altLang="en-US" sz="3200" dirty="0" smtClean="0">
              <a:latin typeface="微软雅黑" pitchFamily="34" charset="-122"/>
              <a:ea typeface="微软雅黑" pitchFamily="34" charset="-122"/>
              <a:sym typeface="华文琥珀" pitchFamily="2" charset="-122"/>
            </a:endParaRPr>
          </a:p>
        </p:txBody>
      </p:sp>
      <p:sp>
        <p:nvSpPr>
          <p:cNvPr id="5" name="副标题 2"/>
          <p:cNvSpPr txBox="1">
            <a:spLocks noChangeArrowheads="1"/>
          </p:cNvSpPr>
          <p:nvPr/>
        </p:nvSpPr>
        <p:spPr>
          <a:xfrm>
            <a:off x="1087438" y="5357814"/>
            <a:ext cx="7345362" cy="1060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350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eorgia" pitchFamily="18" charset="0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方正姚体" pitchFamily="2" charset="-122"/>
              </a:rPr>
              <a:t>杨志彪</a:t>
            </a:r>
          </a:p>
        </p:txBody>
      </p:sp>
    </p:spTree>
    <p:extLst>
      <p:ext uri="{BB962C8B-B14F-4D97-AF65-F5344CB8AC3E}">
        <p14:creationId xmlns:p14="http://schemas.microsoft.com/office/powerpoint/2010/main" val="15353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86"/>
          <a:stretch/>
        </p:blipFill>
        <p:spPr bwMode="auto">
          <a:xfrm>
            <a:off x="1781176" y="2020207"/>
            <a:ext cx="5834062" cy="425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793" y="720979"/>
            <a:ext cx="8596032" cy="1379284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33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灰</a:t>
            </a:r>
            <a:r>
              <a:rPr lang="zh-CN" altLang="en-US" sz="33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质：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主要由神经元胞体、树突、轴突近胞体部及神经胶质细胞和无髓神经纤维组成。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脊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髓灰质的神经元多为多极神经元，胞质内含尼氏体而呈嗜碱性着色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38" y="6257926"/>
            <a:ext cx="455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脊髓灰质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MpN: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多极神经元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03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3238" y="691247"/>
            <a:ext cx="395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脊髓前角光镜像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194" name="Picture 2" descr="C:\Users\Administrator\Desktop\兽医综合实验\神经PPT\脊髓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3" y="1451878"/>
            <a:ext cx="7372021" cy="47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箭头连接符 5"/>
          <p:cNvCxnSpPr/>
          <p:nvPr/>
        </p:nvCxnSpPr>
        <p:spPr>
          <a:xfrm>
            <a:off x="1114423" y="1982748"/>
            <a:ext cx="2414589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114423" y="4449723"/>
            <a:ext cx="3314702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592609"/>
            <a:ext cx="111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400" b="1" dirty="0"/>
              <a:t>α</a:t>
            </a:r>
            <a:r>
              <a:rPr lang="zh-CN" altLang="en-US" sz="2400" b="1" dirty="0" smtClean="0"/>
              <a:t>运动神经元</a:t>
            </a:r>
            <a:endParaRPr lang="zh-CN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080391"/>
            <a:ext cx="1114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400" b="1" dirty="0" smtClean="0"/>
              <a:t>γ</a:t>
            </a:r>
            <a:r>
              <a:rPr lang="zh-CN" altLang="en-US" sz="2400" b="1" dirty="0" smtClean="0"/>
              <a:t>运动神经元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79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145126"/>
            <a:ext cx="7796236" cy="44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792" y="720978"/>
            <a:ext cx="8853207" cy="1607885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33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眼球：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由周边的眼球壁及其中央的内容物构成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眼球壁由外向内分为纤维膜、血管膜和视网膜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。纤维膜后部称为巩膜。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血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管膜自前向后分为虹膜、睫状体和脉络膜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部分。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14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" t="2934" r="5008"/>
          <a:stretch/>
        </p:blipFill>
        <p:spPr bwMode="auto">
          <a:xfrm>
            <a:off x="1057276" y="1371600"/>
            <a:ext cx="6886575" cy="530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9026" y="725269"/>
            <a:ext cx="395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眼球壁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49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3" r="4251"/>
          <a:stretch/>
        </p:blipFill>
        <p:spPr bwMode="auto">
          <a:xfrm>
            <a:off x="1600199" y="1828800"/>
            <a:ext cx="7270868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20991"/>
            <a:ext cx="3052484" cy="4365372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33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角膜：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可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分为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层，由前向后依次为：</a:t>
            </a:r>
          </a:p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角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膜上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皮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界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角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膜基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质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界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</a:p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角膜内皮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24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53"/>
          <a:stretch/>
        </p:blipFill>
        <p:spPr bwMode="auto">
          <a:xfrm>
            <a:off x="2219324" y="614363"/>
            <a:ext cx="6355218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20991"/>
            <a:ext cx="2514600" cy="1879347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33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视网膜：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眼球壁的最内层，分为视部、睫状体部和虹膜部。视网膜由外向内分为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层：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2492628"/>
            <a:ext cx="3052484" cy="4365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色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素上皮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感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光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外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界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外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核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内核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内网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节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细胞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视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神经纤维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内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界层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23826" y="1206500"/>
            <a:ext cx="8261350" cy="1038225"/>
          </a:xfrm>
          <a:prstGeom prst="rect">
            <a:avLst/>
          </a:prstGeom>
          <a:ln/>
        </p:spPr>
        <p:txBody>
          <a:bodyPr/>
          <a:lstStyle/>
          <a:p>
            <a:pPr algn="ctr"/>
            <a:r>
              <a:rPr lang="zh-CN" altLang="en-US" sz="4400" b="1" dirty="0">
                <a:latin typeface="微软雅黑" pitchFamily="34" charset="-122"/>
                <a:ea typeface="微软雅黑" pitchFamily="34" charset="-122"/>
                <a:sym typeface="华文隶书" pitchFamily="2" charset="-122"/>
              </a:rPr>
              <a:t>实验方法</a:t>
            </a:r>
          </a:p>
        </p:txBody>
      </p:sp>
      <p:sp>
        <p:nvSpPr>
          <p:cNvPr id="24579" name="内容占位符 2"/>
          <p:cNvSpPr>
            <a:spLocks noGrp="1" noChangeArrowheads="1"/>
          </p:cNvSpPr>
          <p:nvPr>
            <p:ph idx="4294967295"/>
          </p:nvPr>
        </p:nvSpPr>
        <p:spPr bwMode="auto">
          <a:xfrm>
            <a:off x="457200" y="2333626"/>
            <a:ext cx="8229600" cy="2266950"/>
          </a:xfrm>
          <a:prstGeom prst="rect">
            <a:avLst/>
          </a:prstGeom>
          <a:noFill/>
          <a:ln/>
        </p:spPr>
        <p:txBody>
          <a:bodyPr/>
          <a:lstStyle/>
          <a:p>
            <a:pPr marL="11430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2800" b="1" dirty="0">
                <a:latin typeface="微软雅黑" pitchFamily="34" charset="-122"/>
                <a:ea typeface="微软雅黑" pitchFamily="34" charset="-122"/>
                <a:sym typeface="方正姚体" pitchFamily="2" charset="-122"/>
              </a:rPr>
              <a:t>       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在高倍和低倍显微镜下观察动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物大脑、小脑、脊髓、眼球的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组织结构，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同时用红蓝铅笔作图。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735017"/>
            <a:ext cx="8261350" cy="1039812"/>
          </a:xfrm>
          <a:prstGeom prst="rect">
            <a:avLst/>
          </a:prstGeom>
          <a:ln/>
        </p:spPr>
        <p:txBody>
          <a:bodyPr/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华文隶书" pitchFamily="2" charset="-122"/>
              </a:rPr>
              <a:t>实验报告</a:t>
            </a:r>
            <a:endParaRPr lang="zh-CN" altLang="en-US" dirty="0">
              <a:latin typeface="微软雅黑" pitchFamily="34" charset="-122"/>
              <a:ea typeface="微软雅黑" pitchFamily="34" charset="-122"/>
              <a:sym typeface="华文隶书" pitchFamily="2" charset="-122"/>
            </a:endParaRPr>
          </a:p>
        </p:txBody>
      </p:sp>
      <p:sp>
        <p:nvSpPr>
          <p:cNvPr id="25603" name="内容占位符 2"/>
          <p:cNvSpPr>
            <a:spLocks noGrp="1" noChangeArrowheads="1"/>
          </p:cNvSpPr>
          <p:nvPr>
            <p:ph idx="4294967295"/>
          </p:nvPr>
        </p:nvSpPr>
        <p:spPr bwMode="auto">
          <a:xfrm>
            <a:off x="725488" y="2392363"/>
            <a:ext cx="6418262" cy="1584325"/>
          </a:xfrm>
          <a:prstGeom prst="rect">
            <a:avLst/>
          </a:prstGeom>
          <a:noFill/>
          <a:ln/>
        </p:spPr>
        <p:txBody>
          <a:bodyPr/>
          <a:lstStyle/>
          <a:p>
            <a:pPr marL="114300" indent="0">
              <a:buFont typeface="Arial" pitchFamily="34" charset="0"/>
              <a:buNone/>
            </a:pPr>
            <a:r>
              <a:rPr lang="en-US" sz="2800" dirty="0"/>
              <a:t>     </a:t>
            </a:r>
            <a:r>
              <a:rPr lang="zh-CN" altLang="en-US" sz="2800" b="1" dirty="0"/>
              <a:t>将观察到</a:t>
            </a:r>
            <a:r>
              <a:rPr lang="zh-CN" altLang="en-US" sz="2800" b="1" dirty="0" smtClean="0"/>
              <a:t>的组织结构作</a:t>
            </a:r>
            <a:r>
              <a:rPr lang="zh-CN" altLang="en-US" sz="2800" b="1" dirty="0"/>
              <a:t>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33975" y="2663276"/>
            <a:ext cx="2505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END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80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450501" y="850899"/>
            <a:ext cx="8261350" cy="1039812"/>
          </a:xfrm>
          <a:prstGeom prst="rect">
            <a:avLst/>
          </a:prstGeom>
          <a:ln/>
        </p:spPr>
        <p:txBody>
          <a:bodyPr/>
          <a:lstStyle/>
          <a:p>
            <a:pPr algn="ctr"/>
            <a:r>
              <a:rPr lang="zh-CN" altLang="en-US" sz="5400" b="1" dirty="0">
                <a:latin typeface="微软雅黑" pitchFamily="34" charset="-122"/>
                <a:ea typeface="微软雅黑" pitchFamily="34" charset="-122"/>
                <a:sym typeface="华文隶书" pitchFamily="2" charset="-122"/>
              </a:rPr>
              <a:t>实验目的</a:t>
            </a:r>
            <a:endParaRPr lang="zh-CN" altLang="en-US" sz="5400" dirty="0">
              <a:latin typeface="微软雅黑" pitchFamily="34" charset="-122"/>
              <a:ea typeface="微软雅黑" pitchFamily="34" charset="-122"/>
              <a:sym typeface="华文隶书" pitchFamily="2" charset="-122"/>
            </a:endParaRPr>
          </a:p>
        </p:txBody>
      </p:sp>
      <p:sp>
        <p:nvSpPr>
          <p:cNvPr id="6147" name="内容占位符 2"/>
          <p:cNvSpPr>
            <a:spLocks noGrp="1" noChangeArrowheads="1"/>
          </p:cNvSpPr>
          <p:nvPr>
            <p:ph idx="4294967295"/>
          </p:nvPr>
        </p:nvSpPr>
        <p:spPr bwMode="auto">
          <a:xfrm>
            <a:off x="721941" y="1749241"/>
            <a:ext cx="7964859" cy="2336519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114300" indent="0">
              <a:buFont typeface="Arial" pitchFamily="34" charset="0"/>
              <a:buNone/>
            </a:pP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掌握大脑、小脑、脊髓、眼球的组织结构及与功能的关系。</a:t>
            </a:r>
          </a:p>
        </p:txBody>
      </p:sp>
      <p:pic>
        <p:nvPicPr>
          <p:cNvPr id="9218" name="Picture 2" descr="C:\Users\Administrator\Desktop\兽医综合实验\神经PPT\大脑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881437"/>
            <a:ext cx="2595563" cy="25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istrator\Desktop\兽医综合实验\神经PPT\大脑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18"/>
          <a:stretch/>
        </p:blipFill>
        <p:spPr bwMode="auto">
          <a:xfrm>
            <a:off x="3093243" y="3881437"/>
            <a:ext cx="2852738" cy="25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istrator\Desktop\兽医综合实验\神经PPT\角膜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4"/>
          <a:stretch/>
        </p:blipFill>
        <p:spPr bwMode="auto">
          <a:xfrm>
            <a:off x="6146842" y="3881437"/>
            <a:ext cx="2797133" cy="25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866" y="895537"/>
            <a:ext cx="8229600" cy="1139825"/>
          </a:xfrm>
        </p:spPr>
        <p:txBody>
          <a:bodyPr/>
          <a:lstStyle/>
          <a:p>
            <a:pPr algn="ctr"/>
            <a:r>
              <a:rPr lang="zh-CN" altLang="zh-CN" b="1" dirty="0">
                <a:latin typeface="微软雅黑" pitchFamily="34" charset="-122"/>
                <a:ea typeface="微软雅黑" pitchFamily="34" charset="-122"/>
              </a:rPr>
              <a:t> </a:t>
            </a:r>
            <a:r>
              <a:rPr lang="zh-CN" b="1" dirty="0">
                <a:latin typeface="微软雅黑" pitchFamily="34" charset="-122"/>
                <a:ea typeface="微软雅黑" pitchFamily="34" charset="-122"/>
              </a:rPr>
              <a:t>实验内容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980" y="1952625"/>
            <a:ext cx="8229600" cy="4905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500" b="1" dirty="0">
                <a:solidFill>
                  <a:srgbClr val="FF0000"/>
                </a:solidFill>
                <a:ea typeface="黑体" pitchFamily="49" charset="-122"/>
              </a:rPr>
              <a:t>低倍</a:t>
            </a:r>
            <a:r>
              <a:rPr lang="zh-CN" altLang="en-US" sz="2500" b="1" dirty="0" smtClean="0">
                <a:solidFill>
                  <a:srgbClr val="FF0000"/>
                </a:solidFill>
                <a:ea typeface="黑体" pitchFamily="49" charset="-122"/>
              </a:rPr>
              <a:t>镜：</a:t>
            </a:r>
            <a:r>
              <a:rPr lang="zh-CN" altLang="en-US" sz="2500" b="1" dirty="0" smtClean="0">
                <a:solidFill>
                  <a:srgbClr val="0000FF"/>
                </a:solidFill>
                <a:ea typeface="黑体" pitchFamily="49" charset="-122"/>
              </a:rPr>
              <a:t>找</a:t>
            </a:r>
            <a:r>
              <a:rPr lang="zh-CN" altLang="en-US" sz="2500" b="1" dirty="0">
                <a:solidFill>
                  <a:srgbClr val="0000FF"/>
                </a:solidFill>
                <a:ea typeface="黑体" pitchFamily="49" charset="-122"/>
              </a:rPr>
              <a:t>到大脑、小脑、脊髓、眼球的组织结构，观察整体结</a:t>
            </a:r>
            <a:r>
              <a:rPr lang="zh-CN" altLang="en-US" sz="2500" b="1" dirty="0" smtClean="0">
                <a:solidFill>
                  <a:srgbClr val="0000FF"/>
                </a:solidFill>
                <a:ea typeface="黑体" pitchFamily="49" charset="-122"/>
              </a:rPr>
              <a:t>构；</a:t>
            </a:r>
            <a:endParaRPr lang="en-US" altLang="zh-CN" sz="25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>
              <a:lnSpc>
                <a:spcPct val="90000"/>
              </a:lnSpc>
            </a:pPr>
            <a:endParaRPr lang="en-US" altLang="zh-CN" sz="25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500" b="1" dirty="0" smtClean="0">
                <a:solidFill>
                  <a:srgbClr val="FF0000"/>
                </a:solidFill>
                <a:ea typeface="黑体" pitchFamily="49" charset="-122"/>
              </a:rPr>
              <a:t>高</a:t>
            </a:r>
            <a:r>
              <a:rPr lang="zh-CN" altLang="en-US" sz="2500" b="1" dirty="0">
                <a:solidFill>
                  <a:srgbClr val="FF0000"/>
                </a:solidFill>
                <a:ea typeface="黑体" pitchFamily="49" charset="-122"/>
              </a:rPr>
              <a:t>倍</a:t>
            </a:r>
            <a:r>
              <a:rPr lang="zh-CN" altLang="en-US" sz="2500" b="1" dirty="0" smtClean="0">
                <a:solidFill>
                  <a:srgbClr val="FF0000"/>
                </a:solidFill>
                <a:ea typeface="黑体" pitchFamily="49" charset="-122"/>
              </a:rPr>
              <a:t>镜：</a:t>
            </a:r>
            <a:r>
              <a:rPr lang="zh-CN" altLang="en-US" sz="2500" b="1" dirty="0" smtClean="0">
                <a:solidFill>
                  <a:srgbClr val="0000FF"/>
                </a:solidFill>
                <a:ea typeface="黑体" pitchFamily="49" charset="-122"/>
              </a:rPr>
              <a:t>详</a:t>
            </a:r>
            <a:r>
              <a:rPr lang="zh-CN" altLang="en-US" sz="2500" b="1" dirty="0">
                <a:solidFill>
                  <a:srgbClr val="0000FF"/>
                </a:solidFill>
                <a:ea typeface="黑体" pitchFamily="49" charset="-122"/>
              </a:rPr>
              <a:t>细观察各组织的主要结构构成</a:t>
            </a:r>
            <a:r>
              <a:rPr lang="zh-CN" altLang="en-US" sz="2500" b="1" dirty="0" smtClean="0">
                <a:solidFill>
                  <a:srgbClr val="0000FF"/>
                </a:solidFill>
                <a:ea typeface="黑体" pitchFamily="49" charset="-122"/>
              </a:rPr>
              <a:t>。</a:t>
            </a:r>
            <a:endParaRPr lang="en-US" altLang="zh-CN" sz="25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sz="2500" b="1" dirty="0">
              <a:solidFill>
                <a:srgbClr val="0000CC"/>
              </a:solidFill>
              <a:ea typeface="黑体" pitchFamily="49" charset="-122"/>
            </a:endParaRPr>
          </a:p>
          <a:p>
            <a:pPr>
              <a:lnSpc>
                <a:spcPct val="90000"/>
              </a:lnSpc>
            </a:pPr>
            <a:r>
              <a:rPr lang="zh-CN" sz="2500" b="1" dirty="0">
                <a:solidFill>
                  <a:srgbClr val="FF0000"/>
                </a:solidFill>
                <a:ea typeface="黑体" pitchFamily="49" charset="-122"/>
              </a:rPr>
              <a:t>实验报告：</a:t>
            </a:r>
            <a:r>
              <a:rPr lang="zh-CN" sz="2500" b="1" dirty="0">
                <a:solidFill>
                  <a:srgbClr val="0000FF"/>
                </a:solidFill>
                <a:ea typeface="黑体" pitchFamily="49" charset="-122"/>
              </a:rPr>
              <a:t>将观察到的上</a:t>
            </a:r>
            <a:r>
              <a:rPr lang="zh-CN" sz="2500" b="1" dirty="0" smtClean="0">
                <a:solidFill>
                  <a:srgbClr val="0000FF"/>
                </a:solidFill>
                <a:ea typeface="黑体" pitchFamily="49" charset="-122"/>
              </a:rPr>
              <a:t>述</a:t>
            </a:r>
            <a:r>
              <a:rPr lang="zh-CN" altLang="en-US" sz="2500" b="1" dirty="0" smtClean="0">
                <a:solidFill>
                  <a:srgbClr val="0000FF"/>
                </a:solidFill>
                <a:ea typeface="黑体" pitchFamily="49" charset="-122"/>
              </a:rPr>
              <a:t>组织</a:t>
            </a:r>
            <a:r>
              <a:rPr lang="zh-CN" sz="2500" b="1" dirty="0" smtClean="0">
                <a:solidFill>
                  <a:srgbClr val="0000FF"/>
                </a:solidFill>
                <a:ea typeface="黑体" pitchFamily="49" charset="-122"/>
              </a:rPr>
              <a:t>作</a:t>
            </a:r>
            <a:r>
              <a:rPr lang="zh-CN" sz="2500" b="1" dirty="0">
                <a:solidFill>
                  <a:srgbClr val="0000FF"/>
                </a:solidFill>
                <a:ea typeface="黑体" pitchFamily="49" charset="-122"/>
              </a:rPr>
              <a:t>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6" t="-147" r="2668" b="147"/>
          <a:stretch/>
        </p:blipFill>
        <p:spPr bwMode="auto">
          <a:xfrm>
            <a:off x="2643188" y="1100104"/>
            <a:ext cx="6329362" cy="515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78140"/>
            <a:ext cx="2757489" cy="5808409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大脑</a:t>
            </a:r>
            <a:r>
              <a:rPr lang="zh-CN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大脑表面的裂隙为脑沟，其间的隆起为脑回。大脑外周为皮质，中央为髓质。</a:t>
            </a:r>
            <a:r>
              <a:rPr lang="zh-CN" b="1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b="1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3600" b="1" dirty="0" smtClean="0">
                <a:solidFill>
                  <a:srgbClr val="CC0000"/>
                </a:solidFill>
                <a:latin typeface="微软雅黑" pitchFamily="34" charset="-122"/>
                <a:ea typeface="微软雅黑" pitchFamily="34" charset="-122"/>
              </a:rPr>
              <a:t>皮质：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大脑皮质由表及里分为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层：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分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子层  </a:t>
            </a:r>
          </a:p>
          <a:p>
            <a:pPr marL="0" indent="0"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外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颗粒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外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锥体细胞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内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颗粒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内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锥体细胞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多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形细胞层 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28" y="1685926"/>
            <a:ext cx="7010813" cy="471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1788" y="957263"/>
            <a:ext cx="395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大脑皮质银染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75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2" y="1653730"/>
            <a:ext cx="6781801" cy="501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793" y="720979"/>
            <a:ext cx="8538882" cy="1307846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sz="33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小脑：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小脑表层的裂隙为小脑沟，小脑沟间的隆起为小脑回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。小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脑外覆软膜，周边是皮质（灰质），中央是髓质（白质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）。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98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791" y="720979"/>
            <a:ext cx="8953221" cy="1379284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皮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质分为三层：分子层、浦肯野氏细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胞、颗粒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层。浦肯野氏细胞是小脑皮质中最大的神经元。</a:t>
            </a:r>
            <a:r>
              <a:rPr lang="zh-CN" b="1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b="1" dirty="0">
                <a:latin typeface="微软雅黑" pitchFamily="34" charset="-122"/>
                <a:ea typeface="微软雅黑" pitchFamily="34" charset="-122"/>
              </a:rPr>
            </a:br>
            <a:endParaRPr lang="zh-CN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4" y="1635437"/>
            <a:ext cx="7493617" cy="5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7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3586" r="2864" b="1"/>
          <a:stretch/>
        </p:blipFill>
        <p:spPr bwMode="auto">
          <a:xfrm>
            <a:off x="1171576" y="1337578"/>
            <a:ext cx="7186612" cy="526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3238" y="691247"/>
            <a:ext cx="395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小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脑皮质银染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70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4" y="1685925"/>
            <a:ext cx="6454587" cy="503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793" y="720979"/>
            <a:ext cx="8538882" cy="1036384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33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脊髓：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脊髓横截面略呈扁圆形，外包结缔组织软膜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。脊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髓中央呈蝴蝶形的结构为灰质，周围是白质。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1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2016-VI主题" id="{5AE3302E-EAD3-4AF6-9B05-44D5CA6E31FB}" vid="{55D1CDEE-FEEF-4D3E-ACCF-BFCE645E4B0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4084</TotalTime>
  <Words>663</Words>
  <Application>Microsoft Office PowerPoint</Application>
  <PresentationFormat>全屏显示(4:3)</PresentationFormat>
  <Paragraphs>55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2016-VI主题</vt:lpstr>
      <vt:lpstr>PowerPoint 演示文稿</vt:lpstr>
      <vt:lpstr>实验目的</vt:lpstr>
      <vt:lpstr> 实验内容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实验方法</vt:lpstr>
      <vt:lpstr>实验报告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xb21cn</cp:lastModifiedBy>
  <cp:revision>329</cp:revision>
  <dcterms:created xsi:type="dcterms:W3CDTF">2016-01-21T16:32:22Z</dcterms:created>
  <dcterms:modified xsi:type="dcterms:W3CDTF">2019-03-08T08:54:38Z</dcterms:modified>
</cp:coreProperties>
</file>